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11150" cy="7315200"/>
  <p:notesSz cx="6858000" cy="9144000"/>
  <p:embeddedFontLst>
    <p:embeddedFont>
      <p:font typeface="Alex Brush" panose="02000400000000000000" pitchFamily="2" charset="77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Josefin Sans" pitchFamily="2" charset="77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Lato Light" panose="020F0402020204030203" pitchFamily="34" charset="0"/>
      <p:regular r:id="rId44"/>
    </p:embeddedFont>
    <p:embeddedFont>
      <p:font typeface="Libre-Baskerville" panose="02000000000000000000" pitchFamily="2" charset="0"/>
      <p:regular r:id="rId45"/>
    </p:embeddedFont>
    <p:embeddedFont>
      <p:font typeface="Montserrat" pitchFamily="2" charset="77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8C49C-978A-4A51-AB67-CA8B55E0B363}" v="20" dt="2020-07-09T22:27:37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7/10/20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1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en-SK" smtClean="0"/>
              <a:t>10/07/2020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87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625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703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79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08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588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7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360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052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uk-UA" smtClean="0"/>
              <a:t>10.07.20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730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t>Title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t>Text</a:t>
            </a:r>
          </a:p>
          <a:p>
            <a:pPr lvl="1"/>
            <a:r>
              <a:t>Level 2</a:t>
            </a:r>
          </a:p>
          <a:p>
            <a:pPr lvl="2"/>
            <a:r>
              <a:t>Level 3</a:t>
            </a:r>
          </a:p>
          <a:p>
            <a:pPr lvl="3"/>
            <a:r>
              <a:t>Level 4</a:t>
            </a:r>
          </a:p>
          <a:p>
            <a:pPr lvl="4"/>
            <a:r>
              <a:t>Level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0B57-8E6A-4005-9EDD-D258F6CC94AB}" type="datetimeFigureOut">
              <a:rPr lang="en-SK" smtClean="0"/>
              <a:t>10/07/2020</a:t>
            </a:fld>
            <a:endParaRPr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18C70-803E-428A-BAB3-289BE172EF8D}" type="slidenum">
              <a:rPr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363" t="498" r="363" b="23008"/>
          <a:stretch>
            <a:fillRect/>
          </a:stretch>
        </a:blipFill>
        <a:effectLst/>
      </p:bgPr>
    </p:bg>
    <p:spTree>
      <p:nvGrpSpPr>
        <p:cNvPr id="1" name="Titl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57225" y="2066925"/>
            <a:ext cx="4404686" cy="3999793"/>
          </a:xfrm>
          <a:prstGeom prst="rect">
            <a:avLst/>
          </a:prstGeom>
        </p:spPr>
      </p:pic>
      <p:pic>
        <p:nvPicPr>
          <p:cNvPr id="3" name="Line-10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47700" y="6362700"/>
            <a:ext cx="4313891" cy="228085"/>
          </a:xfrm>
          <a:prstGeom prst="rect">
            <a:avLst/>
          </a:prstGeom>
        </p:spPr>
      </p:pic>
      <p:sp>
        <p:nvSpPr>
          <p:cNvPr id="4" name="Title"/>
          <p:cNvSpPr/>
          <p:nvPr/>
        </p:nvSpPr>
        <p:spPr>
          <a:xfrm>
            <a:off x="993863" y="2257425"/>
            <a:ext cx="4006811" cy="22479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4500" spc="30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V teréne počas koronakrízy</a:t>
            </a:r>
          </a:p>
        </p:txBody>
      </p:sp>
      <p:sp>
        <p:nvSpPr>
          <p:cNvPr id="5" name="Body text"/>
          <p:cNvSpPr/>
          <p:nvPr/>
        </p:nvSpPr>
        <p:spPr>
          <a:xfrm>
            <a:off x="1002438" y="4648200"/>
            <a:ext cx="2476500" cy="1257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2BF5E"/>
                </a:solidFill>
                <a:latin typeface="Lato"/>
                <a:ea typeface="+mn-ea"/>
                <a:cs typeface="Lato"/>
              </a:rPr>
              <a:t>Lucia Roussier</a:t>
            </a:r>
          </a:p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2BF5E"/>
                </a:solidFill>
                <a:latin typeface="Lato"/>
                <a:ea typeface="+mn-ea"/>
                <a:cs typeface="Lato"/>
              </a:rPr>
              <a:t>Michaela Kostičová</a:t>
            </a:r>
          </a:p>
          <a:p>
            <a:pPr algn="l" hangingPunct="0">
              <a:lnSpc>
                <a:spcPct val="100000"/>
              </a:lnSpc>
            </a:pPr>
            <a:endParaRPr sz="1800">
              <a:solidFill>
                <a:srgbClr val="F2BF5E"/>
              </a:solidFill>
              <a:latin typeface="Lato"/>
              <a:ea typeface="+mn-ea"/>
              <a:cs typeface="Lato"/>
            </a:endParaRPr>
          </a:p>
          <a:p>
            <a:pPr algn="l" hangingPunct="0">
              <a:lnSpc>
                <a:spcPct val="100000"/>
              </a:lnSpc>
            </a:pPr>
            <a:r>
              <a:rPr sz="1800">
                <a:solidFill>
                  <a:srgbClr val="F2BF5E"/>
                </a:solidFill>
                <a:latin typeface="Lato"/>
                <a:ea typeface="+mn-ea"/>
                <a:cs typeface="Lato"/>
              </a:rPr>
              <a:t>10.7.2020</a:t>
            </a:r>
          </a:p>
        </p:txBody>
      </p:sp>
      <p:pic>
        <p:nvPicPr>
          <p:cNvPr id="6" name="equita-logo-rgb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0029825" y="1209675"/>
            <a:ext cx="2270274" cy="227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Slide 2 copy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7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4105687" cy="7302649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4416022" y="942975"/>
            <a:ext cx="8589963" cy="25908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výzva 17.3. - nástup 18.3.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počítalo sa s 24/7 zmenami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v priebehu 24 hodín sa prihlásilo </a:t>
            </a:r>
            <a:r>
              <a:rPr sz="2250">
                <a:solidFill>
                  <a:srgbClr val="8B0000"/>
                </a:solidFill>
                <a:latin typeface="Lato"/>
                <a:ea typeface="+mn-ea"/>
                <a:cs typeface="Lato"/>
              </a:rPr>
              <a:t>150 dobrovoľníkov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zdravotníci aj nezdravotníci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najčastejšia otázka o poskytnutí </a:t>
            </a:r>
            <a:r>
              <a:rPr sz="2250">
                <a:solidFill>
                  <a:srgbClr val="8B0000"/>
                </a:solidFill>
                <a:latin typeface="Lato"/>
                <a:ea typeface="+mn-ea"/>
                <a:cs typeface="Lato"/>
              </a:rPr>
              <a:t>OOPP a bezpečnosť ich blízkych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motivácia: </a:t>
            </a:r>
          </a:p>
        </p:txBody>
      </p:sp>
      <p:pic>
        <p:nvPicPr>
          <p:cNvPr id="4" name="Image 08-07-2020 at 16.0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810125" y="3700569"/>
            <a:ext cx="2466975" cy="1828800"/>
          </a:xfrm>
          <a:prstGeom prst="rect">
            <a:avLst/>
          </a:prstGeom>
        </p:spPr>
      </p:pic>
      <p:pic>
        <p:nvPicPr>
          <p:cNvPr id="5" name="Image 08-07-2020 at 16.0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981700" y="5734050"/>
            <a:ext cx="2466975" cy="1266825"/>
          </a:xfrm>
          <a:prstGeom prst="rect">
            <a:avLst/>
          </a:prstGeom>
        </p:spPr>
      </p:pic>
      <p:pic>
        <p:nvPicPr>
          <p:cNvPr id="6" name="Image 08-07-2020 at 16.16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839048" y="4469839"/>
            <a:ext cx="3741738" cy="564230"/>
          </a:xfrm>
          <a:prstGeom prst="rect">
            <a:avLst/>
          </a:prstGeom>
        </p:spPr>
      </p:pic>
      <p:pic>
        <p:nvPicPr>
          <p:cNvPr id="7" name="Image 08-07-2020 at 16.0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9786786" y="5524500"/>
            <a:ext cx="2466975" cy="1266825"/>
          </a:xfrm>
          <a:prstGeom prst="rect">
            <a:avLst/>
          </a:prstGeom>
        </p:spPr>
      </p:pic>
      <p:pic>
        <p:nvPicPr>
          <p:cNvPr id="8" name="Pointing_Vertical copy 1"/>
          <p:cNvPicPr/>
          <p:nvPr/>
        </p:nvPicPr>
        <p:blipFill rotWithShape="1">
          <a:blip r:embed="rId7"/>
          <a:stretch>
            <a:fillRect/>
          </a:stretch>
        </p:blipFill>
        <p:spPr>
          <a:xfrm rot="-13500000">
            <a:off x="9005404" y="2776644"/>
            <a:ext cx="1184507" cy="1850792"/>
          </a:xfrm>
          <a:prstGeom prst="rect">
            <a:avLst/>
          </a:prstGeom>
        </p:spPr>
      </p:pic>
      <p:pic>
        <p:nvPicPr>
          <p:cNvPr id="9" name="Shape-1 copy 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4114974" y="9525"/>
            <a:ext cx="8902575" cy="847874"/>
          </a:xfrm>
          <a:prstGeom prst="rect">
            <a:avLst/>
          </a:prstGeom>
        </p:spPr>
      </p:pic>
      <p:sp>
        <p:nvSpPr>
          <p:cNvPr id="10" name="Title copy"/>
          <p:cNvSpPr/>
          <p:nvPr/>
        </p:nvSpPr>
        <p:spPr>
          <a:xfrm>
            <a:off x="4410173" y="114300"/>
            <a:ext cx="6115002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Nábor dobrovoľníkov pre MOM</a:t>
            </a:r>
          </a:p>
        </p:txBody>
      </p:sp>
      <p:pic>
        <p:nvPicPr>
          <p:cNvPr id="11" name="Shape-1 copy 4"/>
          <p:cNvPicPr/>
          <p:nvPr/>
        </p:nvPicPr>
        <p:blipFill rotWithShape="1">
          <a:blip r:embed="rId9"/>
          <a:stretch>
            <a:fillRect/>
          </a:stretch>
        </p:blipFill>
        <p:spPr>
          <a:xfrm rot="5400000">
            <a:off x="295275" y="3543300"/>
            <a:ext cx="7401758" cy="236545"/>
          </a:xfrm>
          <a:prstGeom prst="rect">
            <a:avLst/>
          </a:prstGeom>
        </p:spPr>
      </p:pic>
      <p:pic>
        <p:nvPicPr>
          <p:cNvPr id="12" name="Pointing_Vertical"/>
          <p:cNvPicPr/>
          <p:nvPr/>
        </p:nvPicPr>
        <p:blipFill rotWithShape="1">
          <a:blip r:embed="rId10"/>
          <a:stretch>
            <a:fillRect/>
          </a:stretch>
        </p:blipFill>
        <p:spPr>
          <a:xfrm rot="-7393123">
            <a:off x="3125521" y="5266664"/>
            <a:ext cx="1184507" cy="18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8-07-2020 at 16.00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97575" y="0"/>
            <a:ext cx="7013575" cy="7310521"/>
          </a:xfrm>
          <a:prstGeom prst="rect">
            <a:avLst/>
          </a:prstGeom>
        </p:spPr>
      </p:pic>
      <p:pic>
        <p:nvPicPr>
          <p:cNvPr id="3" name="education6-O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12037" y="1219200"/>
            <a:ext cx="1552724" cy="1552724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2169453" y="1657350"/>
            <a:ext cx="2889299" cy="1381125"/>
          </a:xfrm>
          <a:prstGeom prst="rect">
            <a:avLst/>
          </a:prstGeom>
        </p:spPr>
        <p:txBody>
          <a:bodyPr spcFirstLastPara="1" lIns="95250" tIns="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45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4 280 h </a:t>
            </a:r>
            <a:r>
              <a:rPr sz="135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15.6.2020</a:t>
            </a:r>
          </a:p>
        </p:txBody>
      </p:sp>
      <p:pic>
        <p:nvPicPr>
          <p:cNvPr id="5" name="BusinessOutline17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97892" y="3143250"/>
            <a:ext cx="1374442" cy="1579819"/>
          </a:xfrm>
          <a:prstGeom prst="rect">
            <a:avLst/>
          </a:prstGeom>
        </p:spPr>
      </p:pic>
      <p:sp>
        <p:nvSpPr>
          <p:cNvPr id="6" name="Body text copy copy 1"/>
          <p:cNvSpPr/>
          <p:nvPr/>
        </p:nvSpPr>
        <p:spPr>
          <a:xfrm>
            <a:off x="2160702" y="3543300"/>
            <a:ext cx="3531327" cy="695325"/>
          </a:xfrm>
          <a:prstGeom prst="rect">
            <a:avLst/>
          </a:prstGeom>
        </p:spPr>
        <p:txBody>
          <a:bodyPr spcFirstLastPara="1" lIns="95250" tIns="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45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45 </a:t>
            </a:r>
            <a:r>
              <a:rPr sz="30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dobrovoľníkov </a:t>
            </a:r>
          </a:p>
        </p:txBody>
      </p:sp>
      <p:pic>
        <p:nvPicPr>
          <p:cNvPr id="7" name="Weather8-O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25781" y="5143500"/>
            <a:ext cx="1254274" cy="1254274"/>
          </a:xfrm>
          <a:prstGeom prst="rect">
            <a:avLst/>
          </a:prstGeom>
        </p:spPr>
      </p:pic>
      <p:sp>
        <p:nvSpPr>
          <p:cNvPr id="8" name="Body text copy copy 2"/>
          <p:cNvSpPr/>
          <p:nvPr/>
        </p:nvSpPr>
        <p:spPr>
          <a:xfrm>
            <a:off x="2161674" y="5372100"/>
            <a:ext cx="3531327" cy="695325"/>
          </a:xfrm>
          <a:prstGeom prst="rect">
            <a:avLst/>
          </a:prstGeom>
        </p:spPr>
        <p:txBody>
          <a:bodyPr spcFirstLastPara="1" lIns="95250" tIns="0" rIns="95250" bIns="0" anchor="t"/>
          <a:lstStyle/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4 + mesiacov</a:t>
            </a:r>
          </a:p>
        </p:txBody>
      </p:sp>
      <p:pic>
        <p:nvPicPr>
          <p:cNvPr id="9" name="Shape-1 copy 2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2181225" y="3543300"/>
            <a:ext cx="7401758" cy="236545"/>
          </a:xfrm>
          <a:prstGeom prst="rect">
            <a:avLst/>
          </a:prstGeom>
        </p:spPr>
      </p:pic>
      <p:pic>
        <p:nvPicPr>
          <p:cNvPr id="10" name="Shape-1 copy 3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0" y="0"/>
            <a:ext cx="5762674" cy="780506"/>
          </a:xfrm>
          <a:prstGeom prst="rect">
            <a:avLst/>
          </a:prstGeom>
        </p:spPr>
      </p:pic>
      <p:sp>
        <p:nvSpPr>
          <p:cNvPr id="11" name="Title copy"/>
          <p:cNvSpPr/>
          <p:nvPr/>
        </p:nvSpPr>
        <p:spPr>
          <a:xfrm>
            <a:off x="180326" y="103043"/>
            <a:ext cx="5512770" cy="583912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5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Práca dobrovoľníkov pre MOM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7251071" y="981075"/>
            <a:ext cx="6581606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Obojstranne prospešný, náväznosť ďalších projektov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7248525" y="60960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Spolupráca MVO - zdravotnícky systém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7260201" y="1704975"/>
            <a:ext cx="5360473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Osobné kontakty, spoločné skúsenosti, skúsenosť s MVO prácou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7256555" y="14287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Vstupné príležitosti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7215986" y="2901950"/>
            <a:ext cx="6533797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Vyškolenie, lekári, materiál, následná starostlivosť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7215986" y="25336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Kapacita testovať (v teréne)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7208182" y="37147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Nepripravenosť systému na netradičné riešenia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7201206" y="338137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Administratívne bariéry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7213887" y="45910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Schopnosť reagovať rýchlo, kreatívne, odvážne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7209058" y="419100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Nastavenie ľudí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7259040" y="551497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MOM nie je dostupné pre všetkých</a:t>
            </a:r>
          </a:p>
        </p:txBody>
      </p:sp>
      <p:sp>
        <p:nvSpPr>
          <p:cNvPr id="13" name="Body text copy"/>
          <p:cNvSpPr/>
          <p:nvPr/>
        </p:nvSpPr>
        <p:spPr>
          <a:xfrm>
            <a:off x="7256656" y="518160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MOM nie je mobilné</a:t>
            </a:r>
          </a:p>
        </p:txBody>
      </p:sp>
      <p:pic>
        <p:nvPicPr>
          <p:cNvPr id="14" name="93781105_2895597627187557_4263901372346269696_o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6921451" cy="7336100"/>
          </a:xfrm>
          <a:prstGeom prst="rect">
            <a:avLst/>
          </a:prstGeom>
        </p:spPr>
      </p:pic>
      <p:sp>
        <p:nvSpPr>
          <p:cNvPr id="15" name="Body text"/>
          <p:cNvSpPr/>
          <p:nvPr/>
        </p:nvSpPr>
        <p:spPr>
          <a:xfrm>
            <a:off x="8701" y="6858000"/>
            <a:ext cx="2150349" cy="3714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Lato"/>
                <a:ea typeface="+mn-ea"/>
                <a:cs typeface="Lato"/>
              </a:rPr>
              <a:t>Foto: Boris Németh</a:t>
            </a:r>
          </a:p>
        </p:txBody>
      </p:sp>
      <p:pic>
        <p:nvPicPr>
          <p:cNvPr id="16" name="Shape-1 copy 2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3324225" y="3581400"/>
            <a:ext cx="7401758" cy="236545"/>
          </a:xfrm>
          <a:prstGeom prst="rect">
            <a:avLst/>
          </a:prstGeom>
        </p:spPr>
      </p:pic>
      <p:grpSp>
        <p:nvGrpSpPr>
          <p:cNvPr id="17" name="Group 1"/>
          <p:cNvGrpSpPr/>
          <p:nvPr/>
        </p:nvGrpSpPr>
        <p:grpSpPr>
          <a:xfrm>
            <a:off x="4167" y="0"/>
            <a:ext cx="6904338" cy="1206649"/>
            <a:chOff x="4167" y="0"/>
            <a:chExt cx="6904338" cy="1206649"/>
          </a:xfrm>
        </p:grpSpPr>
        <p:pic>
          <p:nvPicPr>
            <p:cNvPr id="18" name="Shape-1 copy 3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167" y="0"/>
              <a:ext cx="6904338" cy="1206649"/>
            </a:xfrm>
            <a:prstGeom prst="rect">
              <a:avLst/>
            </a:prstGeom>
          </p:spPr>
        </p:pic>
        <p:sp>
          <p:nvSpPr>
            <p:cNvPr id="19" name="Title copy"/>
            <p:cNvSpPr/>
            <p:nvPr/>
          </p:nvSpPr>
          <p:spPr>
            <a:xfrm>
              <a:off x="217968" y="285750"/>
              <a:ext cx="5068456" cy="647700"/>
            </a:xfrm>
            <a:prstGeom prst="rect">
              <a:avLst/>
            </a:prstGeom>
          </p:spPr>
          <p:txBody>
            <a:bodyPr spcFirstLastPara="1" lIns="95250" tIns="128588" rIns="95250" bIns="0" anchor="t"/>
            <a:lstStyle/>
            <a:p>
              <a:pPr algn="l" hangingPunct="0">
                <a:lnSpc>
                  <a:spcPct val="100000"/>
                </a:lnSpc>
              </a:pPr>
              <a:r>
                <a:rPr sz="3000">
                  <a:solidFill>
                    <a:srgbClr val="FFFFFB"/>
                  </a:solidFill>
                  <a:latin typeface="Montserrat"/>
                  <a:ea typeface="+mn-ea"/>
                  <a:cs typeface="Montserrat"/>
                </a:rPr>
                <a:t>Čo sme sa naučili v MOM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5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6987" y="2794149"/>
            <a:ext cx="13051843" cy="1201935"/>
          </a:xfrm>
          <a:prstGeom prst="rect">
            <a:avLst/>
          </a:prstGeom>
        </p:spPr>
      </p:pic>
      <p:pic>
        <p:nvPicPr>
          <p:cNvPr id="3" name="20200408_12314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419850" y="3985821"/>
            <a:ext cx="3333750" cy="3333750"/>
          </a:xfrm>
          <a:prstGeom prst="rect">
            <a:avLst/>
          </a:prstGeom>
        </p:spPr>
      </p:pic>
      <p:pic>
        <p:nvPicPr>
          <p:cNvPr id="4" name="98111993_2970617689685550_6381232820919992320_n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108896" y="3985397"/>
            <a:ext cx="3333750" cy="3333750"/>
          </a:xfrm>
          <a:prstGeom prst="rect">
            <a:avLst/>
          </a:prstGeom>
        </p:spPr>
      </p:pic>
      <p:pic>
        <p:nvPicPr>
          <p:cNvPr id="5" name="20200407_20110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0" y="3990584"/>
            <a:ext cx="3124200" cy="3333750"/>
          </a:xfrm>
          <a:prstGeom prst="rect">
            <a:avLst/>
          </a:prstGeom>
        </p:spPr>
      </p:pic>
      <p:pic>
        <p:nvPicPr>
          <p:cNvPr id="6" name="20200408_131043-01_v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9725025" y="3990975"/>
            <a:ext cx="3333750" cy="3333750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485775" y="2924175"/>
            <a:ext cx="2384474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Most Lafranconi</a:t>
            </a:r>
          </a:p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Ut- Št - (So)</a:t>
            </a:r>
          </a:p>
        </p:txBody>
      </p:sp>
      <p:sp>
        <p:nvSpPr>
          <p:cNvPr id="8" name="Body text copy copy 1"/>
          <p:cNvSpPr/>
          <p:nvPr/>
        </p:nvSpPr>
        <p:spPr>
          <a:xfrm>
            <a:off x="9925023" y="3067050"/>
            <a:ext cx="3106886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Case-manažment</a:t>
            </a:r>
          </a:p>
        </p:txBody>
      </p:sp>
      <p:sp>
        <p:nvSpPr>
          <p:cNvPr id="9" name="Body text copy copy 2"/>
          <p:cNvSpPr/>
          <p:nvPr/>
        </p:nvSpPr>
        <p:spPr>
          <a:xfrm>
            <a:off x="6618309" y="3114675"/>
            <a:ext cx="3106886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Zátišie</a:t>
            </a:r>
          </a:p>
        </p:txBody>
      </p:sp>
      <p:sp>
        <p:nvSpPr>
          <p:cNvPr id="10" name="Body text copy copy 3"/>
          <p:cNvSpPr/>
          <p:nvPr/>
        </p:nvSpPr>
        <p:spPr>
          <a:xfrm>
            <a:off x="4343400" y="2924175"/>
            <a:ext cx="1428341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Pentagon</a:t>
            </a:r>
          </a:p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Št</a:t>
            </a:r>
          </a:p>
        </p:txBody>
      </p:sp>
      <p:sp>
        <p:nvSpPr>
          <p:cNvPr id="11" name="Title copy"/>
          <p:cNvSpPr/>
          <p:nvPr/>
        </p:nvSpPr>
        <p:spPr>
          <a:xfrm>
            <a:off x="381000" y="219075"/>
            <a:ext cx="11449633" cy="23812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600">
                <a:solidFill>
                  <a:srgbClr val="8B0000"/>
                </a:solidFill>
                <a:latin typeface="Montserrat"/>
                <a:ea typeface="+mn-ea"/>
                <a:cs typeface="Montserrat"/>
              </a:rPr>
              <a:t>MOBILNÁ AMBULANCIA PRE ĽUDÍ</a:t>
            </a:r>
          </a:p>
          <a:p>
            <a:pPr algn="l" hangingPunct="0">
              <a:lnSpc>
                <a:spcPct val="100000"/>
              </a:lnSpc>
            </a:pPr>
            <a:r>
              <a:rPr sz="3600">
                <a:solidFill>
                  <a:srgbClr val="8B0000"/>
                </a:solidFill>
                <a:latin typeface="Montserrat"/>
                <a:ea typeface="+mn-ea"/>
                <a:cs typeface="Montserrat"/>
              </a:rPr>
              <a:t>ZAŽÍVAJÚCICH BEZDOMOVECTVO</a:t>
            </a: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Bratislava</a:t>
            </a: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31.3.2020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Slide 2 copy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4130484" y="1019175"/>
            <a:ext cx="8589963" cy="51149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oslovili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sme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zdravotníkov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nezdravotníkov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koordinátorov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začali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s 15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dobrovoľníkmi</a:t>
            </a:r>
            <a:endParaRPr sz="2550" dirty="0">
              <a:solidFill>
                <a:srgbClr val="303030"/>
              </a:solidFill>
              <a:latin typeface="Lato"/>
              <a:ea typeface="+mn-ea"/>
              <a:cs typeface="Lato"/>
            </a:endParaRP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pridali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sa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niektorí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lekári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aj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medici z MOM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začali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spoluprácu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s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www.profesia.sk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a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vytvorili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databázu</a:t>
            </a:r>
            <a:endParaRPr sz="2550" dirty="0">
              <a:solidFill>
                <a:srgbClr val="303030"/>
              </a:solidFill>
              <a:latin typeface="Lato"/>
              <a:ea typeface="+mn-ea"/>
              <a:cs typeface="Lato"/>
            </a:endParaRP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pracovali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z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kufra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osobného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auta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v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laboratórnych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plášťoch</a:t>
            </a:r>
            <a:endParaRPr sz="2550" dirty="0">
              <a:solidFill>
                <a:srgbClr val="303030"/>
              </a:solidFill>
              <a:latin typeface="Lato"/>
              <a:ea typeface="+mn-ea"/>
              <a:cs typeface="Lato"/>
            </a:endParaRP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pridali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sme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distribúciu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OOPP,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ošatenia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vody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a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hygienické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balíčky</a:t>
            </a:r>
            <a:endParaRPr sz="2550" dirty="0">
              <a:solidFill>
                <a:srgbClr val="303030"/>
              </a:solidFill>
              <a:latin typeface="Lato"/>
              <a:ea typeface="+mn-ea"/>
              <a:cs typeface="Lato"/>
            </a:endParaRP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>
                <a:solidFill>
                  <a:srgbClr val="C00000"/>
                </a:solidFill>
                <a:latin typeface="Lato"/>
                <a:ea typeface="+mn-ea"/>
                <a:cs typeface="Lato"/>
              </a:rPr>
              <a:t>od 31.3. </a:t>
            </a:r>
            <a:r>
              <a:rPr sz="2550" dirty="0" err="1">
                <a:solidFill>
                  <a:srgbClr val="C00000"/>
                </a:solidFill>
                <a:latin typeface="Lato"/>
                <a:ea typeface="+mn-ea"/>
                <a:cs typeface="Lato"/>
              </a:rPr>
              <a:t>sme</a:t>
            </a:r>
            <a:r>
              <a:rPr sz="2550" dirty="0">
                <a:solidFill>
                  <a:srgbClr val="C0000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C00000"/>
                </a:solidFill>
                <a:latin typeface="Lato"/>
                <a:ea typeface="+mn-ea"/>
                <a:cs typeface="Lato"/>
              </a:rPr>
              <a:t>poskytli</a:t>
            </a:r>
            <a:r>
              <a:rPr sz="2550" dirty="0">
                <a:solidFill>
                  <a:srgbClr val="C0000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C00000"/>
                </a:solidFill>
                <a:latin typeface="Lato"/>
                <a:ea typeface="+mn-ea"/>
                <a:cs typeface="Lato"/>
              </a:rPr>
              <a:t>približne</a:t>
            </a:r>
            <a:r>
              <a:rPr sz="2550" dirty="0">
                <a:solidFill>
                  <a:srgbClr val="C00000"/>
                </a:solidFill>
                <a:latin typeface="Lato"/>
                <a:ea typeface="+mn-ea"/>
                <a:cs typeface="Lato"/>
              </a:rPr>
              <a:t> 430 </a:t>
            </a:r>
            <a:r>
              <a:rPr sz="2550" dirty="0" err="1">
                <a:solidFill>
                  <a:srgbClr val="C00000"/>
                </a:solidFill>
                <a:latin typeface="Lato"/>
                <a:ea typeface="+mn-ea"/>
                <a:cs typeface="Lato"/>
              </a:rPr>
              <a:t>zdravotníckych</a:t>
            </a:r>
            <a:r>
              <a:rPr sz="2550" dirty="0">
                <a:solidFill>
                  <a:srgbClr val="C0000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C00000"/>
                </a:solidFill>
                <a:latin typeface="Lato"/>
                <a:ea typeface="+mn-ea"/>
                <a:cs typeface="Lato"/>
              </a:rPr>
              <a:t>konzultácií</a:t>
            </a:r>
            <a:endParaRPr sz="2550" dirty="0">
              <a:solidFill>
                <a:srgbClr val="C00000"/>
              </a:solidFill>
              <a:latin typeface="Lato"/>
              <a:ea typeface="+mn-ea"/>
              <a:cs typeface="Lato"/>
            </a:endParaRP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dnes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pracujeme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zo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sanitky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,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ktorú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nám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požičiava</a:t>
            </a:r>
            <a:r>
              <a:rPr sz="2550" dirty="0">
                <a:solidFill>
                  <a:srgbClr val="303030"/>
                </a:solidFill>
                <a:latin typeface="Lato"/>
                <a:ea typeface="+mn-ea"/>
                <a:cs typeface="Lato"/>
              </a:rPr>
              <a:t> prof. </a:t>
            </a:r>
            <a:r>
              <a:rPr sz="2550" dirty="0" err="1">
                <a:solidFill>
                  <a:srgbClr val="303030"/>
                </a:solidFill>
                <a:latin typeface="Lato"/>
                <a:ea typeface="+mn-ea"/>
                <a:cs typeface="Lato"/>
              </a:rPr>
              <a:t>Krčméry</a:t>
            </a:r>
            <a:endParaRPr sz="2550" dirty="0">
              <a:solidFill>
                <a:srgbClr val="303030"/>
              </a:solidFill>
              <a:latin typeface="Lato"/>
              <a:ea typeface="+mn-ea"/>
              <a:cs typeface="Lato"/>
            </a:endParaRPr>
          </a:p>
        </p:txBody>
      </p:sp>
      <p:pic>
        <p:nvPicPr>
          <p:cNvPr id="3" name="Shape-1 copy 3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122925" y="0"/>
            <a:ext cx="8902575" cy="847874"/>
          </a:xfrm>
          <a:prstGeom prst="rect">
            <a:avLst/>
          </a:prstGeom>
        </p:spPr>
      </p:pic>
      <p:sp>
        <p:nvSpPr>
          <p:cNvPr id="4" name="Title copy"/>
          <p:cNvSpPr/>
          <p:nvPr/>
        </p:nvSpPr>
        <p:spPr>
          <a:xfrm>
            <a:off x="4420863" y="152400"/>
            <a:ext cx="3846798" cy="6000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Mobilná ambulancia</a:t>
            </a:r>
          </a:p>
        </p:txBody>
      </p:sp>
      <p:pic>
        <p:nvPicPr>
          <p:cNvPr id="5" name="Shape-1 copy 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295275" y="3543300"/>
            <a:ext cx="7401758" cy="236545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384921" y="270439"/>
            <a:ext cx="3007491" cy="56769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Oslovilo ma, že som sa vedela pomerne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rýchlo realizovať,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využiť svoje schopnosti a skúsenosti. V Equite ma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rýchlo zapojili do aktivít,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hneď ma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brali do terénu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, aby som videla, ako veci fungujú. Pravidelné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hovory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, záujem o moju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spätnú väzbu.</a:t>
            </a:r>
          </a:p>
          <a:p>
            <a:pPr algn="ctr" hangingPunct="0">
              <a:lnSpc>
                <a:spcPct val="125000"/>
              </a:lnSpc>
            </a:pPr>
            <a:r>
              <a:rPr sz="1800" b="1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Čo ma udržalo? 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Vidím z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lepšenie zdravotného stavu klientov.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</a:t>
            </a:r>
          </a:p>
          <a:p>
            <a:pPr algn="ctr" hangingPunct="0">
              <a:lnSpc>
                <a:spcPct val="125000"/>
              </a:lnSpc>
            </a:pP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Že niekomu uľavíme od </a:t>
            </a:r>
            <a:r>
              <a:rPr sz="1800" b="1" i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bolesti</a:t>
            </a: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.</a:t>
            </a:r>
          </a:p>
          <a:p>
            <a:pPr algn="ctr" hangingPunct="0">
              <a:lnSpc>
                <a:spcPct val="125000"/>
              </a:lnSpc>
            </a:pP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Dáva to zmysel.</a:t>
            </a:r>
          </a:p>
        </p:txBody>
      </p:sp>
      <p:sp>
        <p:nvSpPr>
          <p:cNvPr id="7" name="Body text copy"/>
          <p:cNvSpPr/>
          <p:nvPr/>
        </p:nvSpPr>
        <p:spPr>
          <a:xfrm rot="10800000">
            <a:off x="180975" y="-314325"/>
            <a:ext cx="414365" cy="1336663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7894">
                <a:solidFill>
                  <a:srgbClr val="00C5CE"/>
                </a:solidFill>
                <a:latin typeface="Alex Brush"/>
                <a:ea typeface="+mn-ea"/>
                <a:cs typeface="Alex Brush"/>
              </a:rPr>
              <a:t>"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3270200" y="104775"/>
            <a:ext cx="414365" cy="1336663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7894">
                <a:solidFill>
                  <a:srgbClr val="00C5CE"/>
                </a:solidFill>
                <a:latin typeface="Alex Brush"/>
                <a:ea typeface="+mn-ea"/>
                <a:cs typeface="Alex Brush"/>
              </a:rPr>
              <a:t>"</a:t>
            </a:r>
          </a:p>
        </p:txBody>
      </p:sp>
      <p:sp>
        <p:nvSpPr>
          <p:cNvPr id="9" name="Body text copy copy 4"/>
          <p:cNvSpPr/>
          <p:nvPr/>
        </p:nvSpPr>
        <p:spPr>
          <a:xfrm>
            <a:off x="76200" y="5886450"/>
            <a:ext cx="3869513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 i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(dobrovoľníčka odpovedá na otázky o motivácii a zotrvaní v EQUITE)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407_19431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6234812" cy="7349889"/>
          </a:xfrm>
          <a:prstGeom prst="rect">
            <a:avLst/>
          </a:prstGeom>
        </p:spPr>
      </p:pic>
      <p:sp>
        <p:nvSpPr>
          <p:cNvPr id="3" name="Body text copy copy 2"/>
          <p:cNvSpPr/>
          <p:nvPr/>
        </p:nvSpPr>
        <p:spPr>
          <a:xfrm>
            <a:off x="638175" y="5353050"/>
            <a:ext cx="5205413" cy="13906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Potreba ošetrenia, konzultácií, rozhovorov a ľudského kontaktu je v čase krízy ešte výraznejšia.</a:t>
            </a:r>
          </a:p>
        </p:txBody>
      </p:sp>
      <p:sp>
        <p:nvSpPr>
          <p:cNvPr id="4" name="Title copy"/>
          <p:cNvSpPr/>
          <p:nvPr/>
        </p:nvSpPr>
        <p:spPr>
          <a:xfrm>
            <a:off x="6449906" y="116041"/>
            <a:ext cx="2929040" cy="45691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056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Mobilná ambulancia</a:t>
            </a:r>
          </a:p>
        </p:txBody>
      </p:sp>
      <p:pic>
        <p:nvPicPr>
          <p:cNvPr id="5" name="Shape-1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181725" y="0"/>
            <a:ext cx="6867574" cy="1222524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6505575" y="352425"/>
            <a:ext cx="6511974" cy="6381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55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Ako pracujeme v mobilnej ambulancii</a:t>
            </a:r>
          </a:p>
        </p:txBody>
      </p:sp>
      <p:sp>
        <p:nvSpPr>
          <p:cNvPr id="7" name="Body text copy copy 3"/>
          <p:cNvSpPr/>
          <p:nvPr/>
        </p:nvSpPr>
        <p:spPr>
          <a:xfrm>
            <a:off x="6405087" y="1771650"/>
            <a:ext cx="6426249" cy="37719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Ošetrený je každý klient, ktorý má záujem, p.p. RZP a case-manažment, konzultácia s odborníkmi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Usilujeme o následnú ZS - kontakty na CPO, telemedicína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Súčasťou je psychosociálna podpora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Ku klientom individálny prístup, rozhovory, vzťahy</a:t>
            </a:r>
          </a:p>
        </p:txBody>
      </p:sp>
      <p:pic>
        <p:nvPicPr>
          <p:cNvPr id="8" name="Shape-1 copy 4"/>
          <p:cNvPicPr/>
          <p:nvPr/>
        </p:nvPicPr>
        <p:blipFill rotWithShape="1">
          <a:blip r:embed="rId5"/>
          <a:stretch>
            <a:fillRect/>
          </a:stretch>
        </p:blipFill>
        <p:spPr>
          <a:xfrm rot="10800000">
            <a:off x="6243579" y="7077075"/>
            <a:ext cx="6837470" cy="2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10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407_201725"/>
          <p:cNvPicPr/>
          <p:nvPr/>
        </p:nvPicPr>
        <p:blipFill rotWithShape="1">
          <a:blip r:embed="rId3"/>
          <a:stretch>
            <a:fillRect/>
          </a:stretch>
        </p:blipFill>
        <p:spPr>
          <a:xfrm flipH="1">
            <a:off x="6776338" y="0"/>
            <a:ext cx="6234812" cy="7349889"/>
          </a:xfrm>
          <a:prstGeom prst="rect">
            <a:avLst/>
          </a:prstGeom>
        </p:spPr>
      </p:pic>
      <p:pic>
        <p:nvPicPr>
          <p:cNvPr id="3" name="Shape-1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47625" y="0"/>
            <a:ext cx="6867574" cy="1222524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276225" y="352425"/>
            <a:ext cx="5908724" cy="6381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55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Mobilná ambulancia a korona</a:t>
            </a:r>
          </a:p>
        </p:txBody>
      </p:sp>
      <p:sp>
        <p:nvSpPr>
          <p:cNvPr id="5" name="Body text copy copy 3"/>
          <p:cNvSpPr/>
          <p:nvPr/>
        </p:nvSpPr>
        <p:spPr>
          <a:xfrm>
            <a:off x="178268" y="1619250"/>
            <a:ext cx="6426249" cy="46672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Monitorujeme teplotu a respiračné príznaky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Poskytujeme informácie a šírime zdravotnícku osvetu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Ponúkame možnosť testovania alebo navigácie v MOM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Distribuujeme OOPP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V rámci tímu špeciálny režim (OOPP, rozdelenie priestorov, malé tímy, dekontaminácia)</a:t>
            </a:r>
          </a:p>
        </p:txBody>
      </p:sp>
      <p:sp>
        <p:nvSpPr>
          <p:cNvPr id="6" name="Body text copy copy 4"/>
          <p:cNvSpPr/>
          <p:nvPr/>
        </p:nvSpPr>
        <p:spPr>
          <a:xfrm>
            <a:off x="8115300" y="5781675"/>
            <a:ext cx="5205413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Riešenie Covid-19 je len jednou z rôznych služieb v teréne.</a:t>
            </a:r>
          </a:p>
        </p:txBody>
      </p:sp>
      <p:pic>
        <p:nvPicPr>
          <p:cNvPr id="7" name="Shape-1 copy 4"/>
          <p:cNvPicPr/>
          <p:nvPr/>
        </p:nvPicPr>
        <p:blipFill rotWithShape="1">
          <a:blip r:embed="rId5"/>
          <a:stretch>
            <a:fillRect/>
          </a:stretch>
        </p:blipFill>
        <p:spPr>
          <a:xfrm rot="10800000">
            <a:off x="-39657" y="7038975"/>
            <a:ext cx="6837470" cy="2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239130" y="2228850"/>
            <a:ext cx="7179239" cy="16652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>
                <a:solidFill>
                  <a:srgbClr val="121212"/>
                </a:solidFill>
                <a:latin typeface="Roboto"/>
                <a:ea typeface="+mn-ea"/>
                <a:cs typeface="Roboto"/>
              </a:rPr>
              <a:t>Preventívne bývanie - izolácia doma, zlý zdravotný stav, stres, prostriedky na OOPP, spoločenská izolácia.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236469" y="1343025"/>
            <a:ext cx="7070774" cy="119691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Tvrdší dopad koronakrízy na ľudí zažívajúcich bezdomovectvo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236027" y="4486275"/>
            <a:ext cx="8403955" cy="728558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>
                <a:solidFill>
                  <a:srgbClr val="121212"/>
                </a:solidFill>
                <a:latin typeface="Roboto"/>
                <a:ea typeface="+mn-ea"/>
                <a:cs typeface="Roboto"/>
              </a:rPr>
              <a:t>Paradoxy v dostupnosti dobrovoľníkov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235738" y="3657600"/>
            <a:ext cx="6989751" cy="119691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(Ne)dostatok zdravotníckych pracovníkov v teréne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236901" y="5467350"/>
            <a:ext cx="6927416" cy="16652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>
                <a:solidFill>
                  <a:srgbClr val="121212"/>
                </a:solidFill>
                <a:latin typeface="Roboto"/>
                <a:ea typeface="+mn-ea"/>
                <a:cs typeface="Roboto"/>
              </a:rPr>
              <a:t>Praktický lekár, e-recepty, telefón, volanie RZP a návšteva CPO, režimy v PZSS, problematika dlhov na ZP.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238743" y="5019675"/>
            <a:ext cx="7805979" cy="728558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459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Nedostupnosť zdravotnej starostlivosti - korona</a:t>
            </a:r>
          </a:p>
        </p:txBody>
      </p:sp>
      <p:pic>
        <p:nvPicPr>
          <p:cNvPr id="8" name="8f300574-5308-4c2f-a494-a20f0e76874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7223174" y="0"/>
            <a:ext cx="5783950" cy="7329523"/>
          </a:xfrm>
          <a:prstGeom prst="rect">
            <a:avLst/>
          </a:prstGeom>
        </p:spPr>
      </p:pic>
      <p:sp>
        <p:nvSpPr>
          <p:cNvPr id="9" name="Body text"/>
          <p:cNvSpPr/>
          <p:nvPr/>
        </p:nvSpPr>
        <p:spPr>
          <a:xfrm>
            <a:off x="0" y="7077075"/>
            <a:ext cx="2150349" cy="3714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Lato"/>
                <a:ea typeface="+mn-ea"/>
                <a:cs typeface="Lato"/>
              </a:rPr>
              <a:t>Foto: Boris Németh</a:t>
            </a:r>
          </a:p>
        </p:txBody>
      </p:sp>
      <p:pic>
        <p:nvPicPr>
          <p:cNvPr id="10" name="Shape-1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24033" y="0"/>
            <a:ext cx="7250757" cy="1267191"/>
          </a:xfrm>
          <a:prstGeom prst="rect">
            <a:avLst/>
          </a:prstGeom>
        </p:spPr>
      </p:pic>
      <p:sp>
        <p:nvSpPr>
          <p:cNvPr id="11" name="Title copy"/>
          <p:cNvSpPr/>
          <p:nvPr/>
        </p:nvSpPr>
        <p:spPr>
          <a:xfrm>
            <a:off x="228696" y="300087"/>
            <a:ext cx="5930854" cy="680198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15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Čo sme sa naučili v teréne (1)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273269" y="1790700"/>
            <a:ext cx="6856893" cy="150187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Legálnosť vs. legitimita, financovanie &amp; udržateľnosť, veľa školiacich a príležitostí zvyšovania povedomia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268405" y="1400175"/>
            <a:ext cx="7040049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Terénna medicína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268426" y="3491661"/>
            <a:ext cx="6951299" cy="150187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Miera zodpovednosti MVO za situáciu, bezpečnosť dobrovoľníkov, riešenie korona-situácií, "benefit-risk" akcií v teréne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267571" y="3057525"/>
            <a:ext cx="7040049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Organizačné otázky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236938" y="5657850"/>
            <a:ext cx="6923019" cy="150187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Zdravotne orientovaná MVO vie spájať socialne orientované MVO, verejnú správu a zdravotnicky systém.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275784" y="4829175"/>
            <a:ext cx="6972708" cy="1079474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Potreba organizácie v teréne so zdravotným zameraním</a:t>
            </a:r>
          </a:p>
        </p:txBody>
      </p:sp>
      <p:pic>
        <p:nvPicPr>
          <p:cNvPr id="8" name="a5c2631a-1c2c-4619-ab0b-2e0cb1a2f90b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7227080" y="0"/>
            <a:ext cx="5783950" cy="7329523"/>
          </a:xfrm>
          <a:prstGeom prst="rect">
            <a:avLst/>
          </a:prstGeom>
        </p:spPr>
      </p:pic>
      <p:pic>
        <p:nvPicPr>
          <p:cNvPr id="9" name="Shape-1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24033" y="0"/>
            <a:ext cx="7250757" cy="1267191"/>
          </a:xfrm>
          <a:prstGeom prst="rect">
            <a:avLst/>
          </a:prstGeom>
        </p:spPr>
      </p:pic>
      <p:sp>
        <p:nvSpPr>
          <p:cNvPr id="10" name="Title copy"/>
          <p:cNvSpPr/>
          <p:nvPr/>
        </p:nvSpPr>
        <p:spPr>
          <a:xfrm>
            <a:off x="228696" y="300087"/>
            <a:ext cx="6407104" cy="680198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15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Čo sme sa naučili v teréne (2)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Slid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7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3273" y="4714875"/>
            <a:ext cx="5347651" cy="1470452"/>
          </a:xfrm>
          <a:prstGeom prst="rect">
            <a:avLst/>
          </a:prstGeom>
        </p:spPr>
      </p:pic>
      <p:pic>
        <p:nvPicPr>
          <p:cNvPr id="3" name="20200422_15465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550400" y="1276350"/>
            <a:ext cx="3460750" cy="3794125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384876" y="1628775"/>
            <a:ext cx="4611688" cy="13906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303030"/>
                </a:solidFill>
                <a:latin typeface="Lato Light"/>
                <a:ea typeface="+mn-ea"/>
                <a:cs typeface="Lato Light"/>
              </a:rPr>
              <a:t>TESTOVALI SME </a:t>
            </a:r>
            <a:r>
              <a:rPr sz="2250" b="1">
                <a:solidFill>
                  <a:srgbClr val="8B0000"/>
                </a:solidFill>
                <a:latin typeface="Lato Light"/>
                <a:ea typeface="+mn-ea"/>
                <a:cs typeface="Lato Light"/>
              </a:rPr>
              <a:t>ĽUDÍ, KTORÍ NÁS POZNALI</a:t>
            </a:r>
            <a:r>
              <a:rPr sz="2250">
                <a:solidFill>
                  <a:srgbClr val="303030"/>
                </a:solidFill>
                <a:latin typeface="Lato Light"/>
                <a:ea typeface="+mn-ea"/>
                <a:cs typeface="Lato Light"/>
              </a:rPr>
              <a:t> Z PREDCHÁDZAJÚCICH NÁVŠTEV.</a:t>
            </a:r>
          </a:p>
        </p:txBody>
      </p:sp>
      <p:pic>
        <p:nvPicPr>
          <p:cNvPr id="5" name="20200408_112603-01_v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591175" y="1695450"/>
            <a:ext cx="5052300" cy="3371404"/>
          </a:xfrm>
          <a:prstGeom prst="rect">
            <a:avLst/>
          </a:prstGeom>
        </p:spPr>
      </p:pic>
      <p:sp>
        <p:nvSpPr>
          <p:cNvPr id="6" name="Body text copy copy 1"/>
          <p:cNvSpPr/>
          <p:nvPr/>
        </p:nvSpPr>
        <p:spPr>
          <a:xfrm>
            <a:off x="322116" y="4514850"/>
            <a:ext cx="5260153" cy="13906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Testovanie bolo predstavené klientom ako </a:t>
            </a:r>
            <a:r>
              <a:rPr sz="225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možnosť</a:t>
            </a: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, presne tak, ako sa iní ľudia rozhodnú dať otestovať.</a:t>
            </a:r>
          </a:p>
        </p:txBody>
      </p:sp>
      <p:pic>
        <p:nvPicPr>
          <p:cNvPr id="7" name="20200422_140138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6734026" y="4676626"/>
            <a:ext cx="3794125" cy="2381250"/>
          </a:xfrm>
          <a:prstGeom prst="rect">
            <a:avLst/>
          </a:prstGeom>
        </p:spPr>
      </p:pic>
      <p:sp>
        <p:nvSpPr>
          <p:cNvPr id="8" name="Body text copy copy 2"/>
          <p:cNvSpPr/>
          <p:nvPr/>
        </p:nvSpPr>
        <p:spPr>
          <a:xfrm>
            <a:off x="1152525" y="3314700"/>
            <a:ext cx="4344787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Myšlienkou bolo </a:t>
            </a:r>
            <a:r>
              <a:rPr sz="2250">
                <a:solidFill>
                  <a:srgbClr val="8B0000"/>
                </a:solidFill>
                <a:latin typeface="Lato"/>
                <a:ea typeface="+mn-ea"/>
                <a:cs typeface="Lato"/>
              </a:rPr>
              <a:t>"predĺžiť" dosah MOM</a:t>
            </a: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 pre indikovaných klientov.</a:t>
            </a:r>
          </a:p>
        </p:txBody>
      </p:sp>
      <p:pic>
        <p:nvPicPr>
          <p:cNvPr id="9" name="Shape-1 copy 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0" y="0"/>
            <a:ext cx="13022262" cy="1276499"/>
          </a:xfrm>
          <a:prstGeom prst="rect">
            <a:avLst/>
          </a:prstGeom>
        </p:spPr>
      </p:pic>
      <p:sp>
        <p:nvSpPr>
          <p:cNvPr id="10" name="Title copy"/>
          <p:cNvSpPr/>
          <p:nvPr/>
        </p:nvSpPr>
        <p:spPr>
          <a:xfrm>
            <a:off x="314325" y="352425"/>
            <a:ext cx="4438650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TESTOVANIE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3076575" y="152400"/>
            <a:ext cx="9596438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V teréne sme realizovali 2 akcie so zameraním na</a:t>
            </a: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 </a:t>
            </a:r>
            <a:r>
              <a:rPr sz="225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RT-PCR testovanie</a:t>
            </a:r>
            <a:r>
              <a:rPr sz="2250">
                <a:solidFill>
                  <a:srgbClr val="6A6B6B"/>
                </a:solidFill>
                <a:latin typeface="Lato"/>
                <a:ea typeface="+mn-ea"/>
                <a:cs typeface="Lato"/>
              </a:rPr>
              <a:t> </a:t>
            </a: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popri ostatných službách plánované s terénnym sociálnym pracovníkom.</a:t>
            </a:r>
          </a:p>
        </p:txBody>
      </p:sp>
      <p:sp>
        <p:nvSpPr>
          <p:cNvPr id="12" name="Body text copy copy 3"/>
          <p:cNvSpPr/>
          <p:nvPr/>
        </p:nvSpPr>
        <p:spPr>
          <a:xfrm>
            <a:off x="1157186" y="6191250"/>
            <a:ext cx="4344787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Počas návštevy sme </a:t>
            </a:r>
            <a:r>
              <a:rPr sz="2250">
                <a:solidFill>
                  <a:srgbClr val="8B0000"/>
                </a:solidFill>
                <a:latin typeface="Lato"/>
                <a:ea typeface="+mn-ea"/>
                <a:cs typeface="Lato"/>
              </a:rPr>
              <a:t>riešili rôzne ďalšie </a:t>
            </a: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zdravotné potreby.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kshop 22102018 (4).jpg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130328" y="4001228"/>
            <a:ext cx="3286125" cy="3333750"/>
          </a:xfrm>
          <a:prstGeom prst="rect">
            <a:avLst/>
          </a:prstGeom>
        </p:spPr>
      </p:pic>
      <p:pic>
        <p:nvPicPr>
          <p:cNvPr id="3" name="equita-logo-rgb.jpg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5250" y="523875"/>
            <a:ext cx="2403326" cy="2403326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19050" y="3347336"/>
            <a:ext cx="13043906" cy="648748"/>
          </a:xfrm>
          <a:prstGeom prst="rect">
            <a:avLst/>
          </a:prstGeom>
        </p:spPr>
      </p:pic>
      <p:pic>
        <p:nvPicPr>
          <p:cNvPr id="5" name="IMG_0901.JP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6419850" y="3985821"/>
            <a:ext cx="3333750" cy="3333750"/>
          </a:xfrm>
          <a:prstGeom prst="rect">
            <a:avLst/>
          </a:prstGeom>
        </p:spPr>
      </p:pic>
      <p:pic>
        <p:nvPicPr>
          <p:cNvPr id="6" name="7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0" y="3990584"/>
            <a:ext cx="3124200" cy="3333750"/>
          </a:xfrm>
          <a:prstGeom prst="rect">
            <a:avLst/>
          </a:prstGeom>
        </p:spPr>
      </p:pic>
      <p:pic>
        <p:nvPicPr>
          <p:cNvPr id="7" name="Dylan Gillis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9725025" y="3990975"/>
            <a:ext cx="3333750" cy="3333750"/>
          </a:xfrm>
          <a:prstGeom prst="rect">
            <a:avLst/>
          </a:prstGeom>
        </p:spPr>
      </p:pic>
      <p:sp>
        <p:nvSpPr>
          <p:cNvPr id="8" name="Title copy"/>
          <p:cNvSpPr/>
          <p:nvPr/>
        </p:nvSpPr>
        <p:spPr>
          <a:xfrm>
            <a:off x="1883162" y="400050"/>
            <a:ext cx="1765349" cy="6000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0" b="1">
                <a:solidFill>
                  <a:srgbClr val="596A7F"/>
                </a:solidFill>
                <a:latin typeface="Montserrat"/>
                <a:ea typeface="+mn-ea"/>
                <a:cs typeface="Montserrat"/>
              </a:rPr>
              <a:t>O NÁS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7278030" y="3440582"/>
            <a:ext cx="1600200" cy="4286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1350">
                <a:solidFill>
                  <a:srgbClr val="FFFFFF"/>
                </a:solidFill>
                <a:latin typeface="Lato"/>
                <a:ea typeface="+mn-ea"/>
                <a:cs typeface="Lato"/>
              </a:rPr>
              <a:t>VÝSKUM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1891047" y="1076325"/>
            <a:ext cx="10332752" cy="5048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1800">
                <a:solidFill>
                  <a:srgbClr val="F2BF5E"/>
                </a:solidFill>
                <a:latin typeface="Lato"/>
                <a:ea typeface="+mn-ea"/>
                <a:cs typeface="Lato"/>
              </a:rPr>
              <a:t>občianske združenie zamerané na </a:t>
            </a:r>
            <a:r>
              <a:rPr sz="1800">
                <a:solidFill>
                  <a:srgbClr val="8B0000"/>
                </a:solidFill>
                <a:latin typeface="Lato"/>
                <a:ea typeface="+mn-ea"/>
                <a:cs typeface="Lato"/>
              </a:rPr>
              <a:t>podporu dostupnosti zdravotnej starostlivosti</a:t>
            </a:r>
            <a:r>
              <a:rPr sz="1800">
                <a:solidFill>
                  <a:srgbClr val="F2BF5E"/>
                </a:solidFill>
                <a:latin typeface="Lato"/>
                <a:ea typeface="+mn-ea"/>
                <a:cs typeface="Lato"/>
              </a:rPr>
              <a:t> pre ľudí bez domova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3667590" y="3440582"/>
            <a:ext cx="2362200" cy="4286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1350">
                <a:solidFill>
                  <a:srgbClr val="FFFFFF"/>
                </a:solidFill>
                <a:latin typeface="Lato"/>
                <a:ea typeface="+mn-ea"/>
                <a:cs typeface="Lato"/>
              </a:rPr>
              <a:t>VZDELÁVANIE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819150" y="3438525"/>
            <a:ext cx="1600200" cy="4286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1350">
                <a:solidFill>
                  <a:srgbClr val="FFFFFF"/>
                </a:solidFill>
                <a:latin typeface="Lato"/>
                <a:ea typeface="+mn-ea"/>
                <a:cs typeface="Lato"/>
              </a:rPr>
              <a:t>TERÉNNE AKCIE</a:t>
            </a:r>
          </a:p>
        </p:txBody>
      </p:sp>
      <p:sp>
        <p:nvSpPr>
          <p:cNvPr id="13" name="Body text copy"/>
          <p:cNvSpPr/>
          <p:nvPr/>
        </p:nvSpPr>
        <p:spPr>
          <a:xfrm>
            <a:off x="10267950" y="3440582"/>
            <a:ext cx="2079241" cy="42862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1350">
                <a:solidFill>
                  <a:srgbClr val="FFFFFF"/>
                </a:solidFill>
                <a:latin typeface="Lato"/>
                <a:ea typeface="+mn-ea"/>
                <a:cs typeface="Lato"/>
              </a:rPr>
              <a:t>ADVOKÁCIA</a:t>
            </a:r>
          </a:p>
        </p:txBody>
      </p:sp>
      <p:sp>
        <p:nvSpPr>
          <p:cNvPr id="14" name="Body text copy"/>
          <p:cNvSpPr/>
          <p:nvPr/>
        </p:nvSpPr>
        <p:spPr>
          <a:xfrm>
            <a:off x="3045779" y="1600200"/>
            <a:ext cx="5122146" cy="11334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dobrovoľníci - zdravotníci aj nezdravotníci</a:t>
            </a:r>
          </a:p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začali sme v 2017 očkovaním proti chrípke</a:t>
            </a:r>
          </a:p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300+ očkovaní (hepatitída A, AB, chrípka)</a:t>
            </a:r>
          </a:p>
        </p:txBody>
      </p:sp>
      <p:pic>
        <p:nvPicPr>
          <p:cNvPr id="15" name="ArrowOutline58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3429000" y="457200"/>
            <a:ext cx="590131" cy="495710"/>
          </a:xfrm>
          <a:prstGeom prst="rect">
            <a:avLst/>
          </a:prstGeom>
        </p:spPr>
      </p:pic>
      <p:sp>
        <p:nvSpPr>
          <p:cNvPr id="16" name="Body text copy copy 1"/>
          <p:cNvSpPr/>
          <p:nvPr/>
        </p:nvSpPr>
        <p:spPr>
          <a:xfrm>
            <a:off x="7938421" y="1590675"/>
            <a:ext cx="4286250" cy="14478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spolupráca s medikmi a lekármi</a:t>
            </a:r>
          </a:p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zber dát a uplatňovanie v advokácii</a:t>
            </a:r>
          </a:p>
          <a:p>
            <a:pPr marL="228600" indent="-22860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596A7F"/>
                </a:solidFill>
                <a:latin typeface="Lato"/>
                <a:ea typeface="+mn-ea"/>
                <a:cs typeface="Lato"/>
              </a:rPr>
              <a:t>advokačné úsilie za zmenu zákona o obmedzení rozsahu ZS pre dlžníkov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Slid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422_141915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6175424" y="-15726"/>
            <a:ext cx="6835726" cy="7334101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175456" y="1971675"/>
            <a:ext cx="4158876" cy="3272252"/>
          </a:xfrm>
          <a:prstGeom prst="rect">
            <a:avLst/>
          </a:prstGeom>
        </p:spPr>
      </p:pic>
      <p:sp>
        <p:nvSpPr>
          <p:cNvPr id="4" name="title copy"/>
          <p:cNvSpPr/>
          <p:nvPr/>
        </p:nvSpPr>
        <p:spPr>
          <a:xfrm>
            <a:off x="6717224" y="2762250"/>
            <a:ext cx="3092183" cy="476250"/>
          </a:xfrm>
          <a:prstGeom prst="rect">
            <a:avLst/>
          </a:prstGeom>
        </p:spPr>
        <p:txBody>
          <a:bodyPr spcFirstLastPara="1" lIns="0" tIns="0" rIns="0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750" b="1">
                <a:solidFill>
                  <a:srgbClr val="FFFFFB"/>
                </a:solidFill>
                <a:latin typeface="Josefin Sans"/>
                <a:ea typeface="+mn-ea"/>
                <a:cs typeface="Josefin Sans"/>
              </a:rPr>
              <a:t>TESTOVANIE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297793" y="790575"/>
            <a:ext cx="5641861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Dôvera, vybudované vzťahy. </a:t>
            </a:r>
          </a:p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Otázky následných scenárov otvorene diskutované.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293930" y="428625"/>
            <a:ext cx="3212986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Vzťahy s klientmi - pacientmi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301007" y="1971675"/>
            <a:ext cx="5609189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Znížený prah indikácií s ohľadom na individuálnu situáciu klienta.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297793" y="16192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Indikácia odberu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298092" y="3228975"/>
            <a:ext cx="3293903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"Nie" je postačujúca odpoveď.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300569" y="284797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Dobrovoľnosť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304172" y="40862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Záruka vôle klienta dať sa otestovať.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301395" y="37052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Komunikácia zmyslu testovania</a:t>
            </a:r>
          </a:p>
        </p:txBody>
      </p:sp>
      <p:sp>
        <p:nvSpPr>
          <p:cNvPr id="13" name="Body text copy"/>
          <p:cNvSpPr/>
          <p:nvPr/>
        </p:nvSpPr>
        <p:spPr>
          <a:xfrm>
            <a:off x="313025" y="5010150"/>
            <a:ext cx="5930213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S "domácim" sociálnym pracovníkom a odborníkmi - infektológmi.</a:t>
            </a:r>
          </a:p>
        </p:txBody>
      </p:sp>
      <p:sp>
        <p:nvSpPr>
          <p:cNvPr id="14" name="Body text copy"/>
          <p:cNvSpPr/>
          <p:nvPr/>
        </p:nvSpPr>
        <p:spPr>
          <a:xfrm>
            <a:off x="305134" y="46291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Spolupráca pre následné kroky a podporu</a:t>
            </a:r>
          </a:p>
        </p:txBody>
      </p:sp>
      <p:sp>
        <p:nvSpPr>
          <p:cNvPr id="15" name="Body text copy"/>
          <p:cNvSpPr/>
          <p:nvPr/>
        </p:nvSpPr>
        <p:spPr>
          <a:xfrm>
            <a:off x="296108" y="6203950"/>
            <a:ext cx="5715000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Testovanie je len jednou z viacerých poskytovaných služieb v teréne.</a:t>
            </a:r>
          </a:p>
        </p:txBody>
      </p:sp>
      <p:sp>
        <p:nvSpPr>
          <p:cNvPr id="16" name="Body text copy"/>
          <p:cNvSpPr/>
          <p:nvPr/>
        </p:nvSpPr>
        <p:spPr>
          <a:xfrm>
            <a:off x="296108" y="5886450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V malom a nízkoprofilovom šate</a:t>
            </a:r>
          </a:p>
        </p:txBody>
      </p:sp>
      <p:sp>
        <p:nvSpPr>
          <p:cNvPr id="17" name="Title copy copy 2"/>
          <p:cNvSpPr/>
          <p:nvPr/>
        </p:nvSpPr>
        <p:spPr>
          <a:xfrm>
            <a:off x="6381750" y="3390900"/>
            <a:ext cx="4041824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 b="1">
                <a:solidFill>
                  <a:srgbClr val="8B0000"/>
                </a:solidFill>
                <a:latin typeface="Lato"/>
                <a:ea typeface="+mn-ea"/>
                <a:cs typeface="Lato"/>
              </a:rPr>
              <a:t>ČO SME SA NAUČILI</a:t>
            </a:r>
          </a:p>
        </p:txBody>
      </p:sp>
      <p:pic>
        <p:nvPicPr>
          <p:cNvPr id="18" name="Interaction68-O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731292" y="4086225"/>
            <a:ext cx="1053611" cy="97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5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2225" y="3657600"/>
            <a:ext cx="13033375" cy="365125"/>
          </a:xfrm>
          <a:prstGeom prst="rect">
            <a:avLst/>
          </a:prstGeom>
        </p:spPr>
      </p:pic>
      <p:pic>
        <p:nvPicPr>
          <p:cNvPr id="3" name="99242772_2982962448451074_5253896333416202240_o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419850" y="3985821"/>
            <a:ext cx="3333750" cy="3333750"/>
          </a:xfrm>
          <a:prstGeom prst="rect">
            <a:avLst/>
          </a:prstGeom>
        </p:spPr>
      </p:pic>
      <p:pic>
        <p:nvPicPr>
          <p:cNvPr id="4" name="99399230_2982959605118025_8584996221423190016_o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108896" y="3985397"/>
            <a:ext cx="3333750" cy="3333750"/>
          </a:xfrm>
          <a:prstGeom prst="rect">
            <a:avLst/>
          </a:prstGeom>
        </p:spPr>
      </p:pic>
      <p:pic>
        <p:nvPicPr>
          <p:cNvPr id="5" name="IMG_0304.JPG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0" y="3990584"/>
            <a:ext cx="3124200" cy="3333750"/>
          </a:xfrm>
          <a:prstGeom prst="rect">
            <a:avLst/>
          </a:prstGeom>
        </p:spPr>
      </p:pic>
      <p:pic>
        <p:nvPicPr>
          <p:cNvPr id="6" name="99289455_2982960131784639_5717336034937667584_o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9725025" y="3990975"/>
            <a:ext cx="3333750" cy="3333750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352425" y="962025"/>
            <a:ext cx="11449633" cy="29241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600">
                <a:solidFill>
                  <a:srgbClr val="8B0000"/>
                </a:solidFill>
                <a:latin typeface="Montserrat"/>
                <a:ea typeface="+mn-ea"/>
                <a:cs typeface="Montserrat"/>
              </a:rPr>
              <a:t>POST-KRÍZOVÝ SKRÍNING ZDRAVOTNÉHO STAVU KLIENTOV V TERÉNE</a:t>
            </a:r>
          </a:p>
          <a:p>
            <a:pPr algn="l" hangingPunct="0">
              <a:lnSpc>
                <a:spcPct val="100000"/>
              </a:lnSpc>
            </a:pPr>
            <a:endParaRPr sz="3600">
              <a:solidFill>
                <a:srgbClr val="8B0000"/>
              </a:solidFill>
              <a:latin typeface="Montserrat"/>
              <a:ea typeface="+mn-ea"/>
              <a:cs typeface="Montserrat"/>
            </a:endParaRP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Košice</a:t>
            </a: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19.5.2020 &amp; 20.6.2020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198" y="13"/>
            <a:ext cx="6921451" cy="7336100"/>
          </a:xfrm>
          <a:prstGeom prst="rect">
            <a:avLst/>
          </a:prstGeom>
        </p:spPr>
      </p:pic>
      <p:sp>
        <p:nvSpPr>
          <p:cNvPr id="3" name="Body text"/>
          <p:cNvSpPr/>
          <p:nvPr/>
        </p:nvSpPr>
        <p:spPr>
          <a:xfrm>
            <a:off x="8701" y="6858000"/>
            <a:ext cx="2150349" cy="3714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Lato"/>
                <a:ea typeface="+mn-ea"/>
                <a:cs typeface="Lato"/>
              </a:rPr>
              <a:t>Foto: Boris Németh</a:t>
            </a:r>
          </a:p>
        </p:txBody>
      </p:sp>
      <p:pic>
        <p:nvPicPr>
          <p:cNvPr id="4" name="Shape-1 copy 2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3324225" y="3581400"/>
            <a:ext cx="7401758" cy="236545"/>
          </a:xfrm>
          <a:prstGeom prst="rect">
            <a:avLst/>
          </a:prstGeom>
        </p:spPr>
      </p:pic>
      <p:grpSp>
        <p:nvGrpSpPr>
          <p:cNvPr id="5" name="Group 1"/>
          <p:cNvGrpSpPr/>
          <p:nvPr/>
        </p:nvGrpSpPr>
        <p:grpSpPr>
          <a:xfrm>
            <a:off x="4167" y="0"/>
            <a:ext cx="6904338" cy="1206649"/>
            <a:chOff x="4167" y="0"/>
            <a:chExt cx="6904338" cy="1206649"/>
          </a:xfrm>
        </p:grpSpPr>
        <p:pic>
          <p:nvPicPr>
            <p:cNvPr id="6" name="Shape-1 copy 3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167" y="0"/>
              <a:ext cx="6904338" cy="1206649"/>
            </a:xfrm>
            <a:prstGeom prst="rect">
              <a:avLst/>
            </a:prstGeom>
          </p:spPr>
        </p:pic>
        <p:sp>
          <p:nvSpPr>
            <p:cNvPr id="7" name="Title copy"/>
            <p:cNvSpPr/>
            <p:nvPr/>
          </p:nvSpPr>
          <p:spPr>
            <a:xfrm>
              <a:off x="217968" y="285750"/>
              <a:ext cx="5068456" cy="647700"/>
            </a:xfrm>
            <a:prstGeom prst="rect">
              <a:avLst/>
            </a:prstGeom>
          </p:spPr>
          <p:txBody>
            <a:bodyPr spcFirstLastPara="1" lIns="95250" tIns="128588" rIns="95250" bIns="0" anchor="t"/>
            <a:lstStyle/>
            <a:p>
              <a:pPr algn="l" hangingPunct="0">
                <a:lnSpc>
                  <a:spcPct val="100000"/>
                </a:lnSpc>
              </a:pPr>
              <a:r>
                <a:rPr sz="3000">
                  <a:solidFill>
                    <a:srgbClr val="FFFFFB"/>
                  </a:solidFill>
                  <a:latin typeface="Montserrat"/>
                  <a:ea typeface="+mn-ea"/>
                  <a:cs typeface="Montserrat"/>
                </a:rPr>
                <a:t>Skríning - Útulok Oáza </a:t>
              </a:r>
            </a:p>
          </p:txBody>
        </p:sp>
      </p:grpSp>
      <p:sp>
        <p:nvSpPr>
          <p:cNvPr id="8" name="Body text copy copy 3"/>
          <p:cNvSpPr/>
          <p:nvPr/>
        </p:nvSpPr>
        <p:spPr>
          <a:xfrm>
            <a:off x="7191375" y="523875"/>
            <a:ext cx="5815013" cy="64579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Ciele: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Prehľad o zdravotnom stave, vnímaných potrebách, dostupnosti ZS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Plošné meranie tlaku, pulzu, glykémie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Ošetrenie rán a manažment akútnych stavov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Základy sociálnej diagnostiky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Skríning príznakov Covid-19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Založenie provizórnej zdravotnej karty</a:t>
            </a:r>
          </a:p>
          <a:p>
            <a:pPr marL="323850" indent="-3238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550">
                <a:solidFill>
                  <a:srgbClr val="303030"/>
                </a:solidFill>
                <a:latin typeface="Lato"/>
                <a:ea typeface="+mn-ea"/>
                <a:cs typeface="Lato"/>
              </a:rPr>
              <a:t>Zoznam a sledovanie kritických klientov</a:t>
            </a:r>
          </a:p>
          <a:p>
            <a:pPr algn="l" hangingPunct="0">
              <a:lnSpc>
                <a:spcPct val="116667"/>
              </a:lnSpc>
            </a:pPr>
            <a:endParaRPr sz="2550">
              <a:solidFill>
                <a:srgbClr val="303030"/>
              </a:solidFill>
              <a:latin typeface="Lato"/>
              <a:ea typeface="+mn-ea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279304" y="1571625"/>
            <a:ext cx="6856893" cy="150187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Klienti sú buď bez strechy nad hlavou alebo týždne zavretí v zariadeniach bez možnosti ZS (1/3 hypertenzia, 25 hypertenzných kríz, 4 volania RZP)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274440" y="1181100"/>
            <a:ext cx="7040049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Dopad korony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232613" y="3448050"/>
            <a:ext cx="6951299" cy="1079474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Nedostupnosť liekov na chronické ochorenia, zhoršenie duševného zdravia, somatizácia, násilie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266732" y="3009900"/>
            <a:ext cx="7040049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Zbytočné utrpenie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247844" y="4867275"/>
            <a:ext cx="6923019" cy="1501877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Malý tím zdravotníkov dokáže efektívne sledovať a riešiť veľkú časť zdravotných problémov klientov v zariadeniach.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241564" y="4419600"/>
            <a:ext cx="6972708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Potreba terénnej zdravotnej starostlivosti</a:t>
            </a:r>
          </a:p>
        </p:txBody>
      </p:sp>
      <p:pic>
        <p:nvPicPr>
          <p:cNvPr id="8" name="99289455_2982960131784639_5717336034937667584_o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7227080" y="0"/>
            <a:ext cx="5783950" cy="7329523"/>
          </a:xfrm>
          <a:prstGeom prst="rect">
            <a:avLst/>
          </a:prstGeom>
        </p:spPr>
      </p:pic>
      <p:pic>
        <p:nvPicPr>
          <p:cNvPr id="9" name="Shape-1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24033" y="0"/>
            <a:ext cx="7250757" cy="1267191"/>
          </a:xfrm>
          <a:prstGeom prst="rect">
            <a:avLst/>
          </a:prstGeom>
        </p:spPr>
      </p:pic>
      <p:sp>
        <p:nvSpPr>
          <p:cNvPr id="10" name="Title copy"/>
          <p:cNvSpPr/>
          <p:nvPr/>
        </p:nvSpPr>
        <p:spPr>
          <a:xfrm>
            <a:off x="228696" y="300087"/>
            <a:ext cx="6407104" cy="680198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15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Zistenia skríningu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247844" y="6553200"/>
            <a:ext cx="6923019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>
                <a:solidFill>
                  <a:srgbClr val="121212"/>
                </a:solidFill>
                <a:latin typeface="Roboto"/>
                <a:ea typeface="+mn-ea"/>
                <a:cs typeface="Roboto"/>
              </a:rPr>
              <a:t>Dôstojné bývanie, bezpečnosť a podporujúce siete.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241564" y="6105525"/>
            <a:ext cx="6972708" cy="657071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2217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Širšie determinanty zdravia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363" t="545" r="363" b="15703"/>
          <a:stretch>
            <a:fillRect/>
          </a:stretch>
        </a:blipFill>
        <a:effectLst/>
      </p:bgPr>
    </p:bg>
    <p:spTree>
      <p:nvGrpSpPr>
        <p:cNvPr id="1" name="Slid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17 copy 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807975" y="4286250"/>
            <a:ext cx="2381250" cy="2381250"/>
          </a:xfrm>
          <a:prstGeom prst="rect">
            <a:avLst/>
          </a:prstGeom>
        </p:spPr>
      </p:pic>
      <p:pic>
        <p:nvPicPr>
          <p:cNvPr id="3" name="Shape17 copy 3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2543250" y="4238625"/>
            <a:ext cx="2381250" cy="2381250"/>
          </a:xfrm>
          <a:prstGeom prst="rect">
            <a:avLst/>
          </a:prstGeom>
        </p:spPr>
      </p:pic>
      <p:pic>
        <p:nvPicPr>
          <p:cNvPr id="4" name="Shape17 copy 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8363912" y="1581150"/>
            <a:ext cx="2381250" cy="2381250"/>
          </a:xfrm>
          <a:prstGeom prst="rect">
            <a:avLst/>
          </a:prstGeom>
        </p:spPr>
      </p:pic>
      <p:pic>
        <p:nvPicPr>
          <p:cNvPr id="5" name="Shape17 copy 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710807" y="1524000"/>
            <a:ext cx="2381250" cy="2381250"/>
          </a:xfrm>
          <a:prstGeom prst="rect">
            <a:avLst/>
          </a:prstGeom>
        </p:spPr>
      </p:pic>
      <p:pic>
        <p:nvPicPr>
          <p:cNvPr id="6" name="Shape1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11734" y="1571625"/>
            <a:ext cx="2381250" cy="2381250"/>
          </a:xfrm>
          <a:prstGeom prst="rect">
            <a:avLst/>
          </a:prstGeom>
        </p:spPr>
      </p:pic>
      <p:pic>
        <p:nvPicPr>
          <p:cNvPr id="7" name="Shape-1 copy 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167" y="0"/>
            <a:ext cx="2424757" cy="1032024"/>
          </a:xfrm>
          <a:prstGeom prst="rect">
            <a:avLst/>
          </a:prstGeom>
        </p:spPr>
      </p:pic>
      <p:sp>
        <p:nvSpPr>
          <p:cNvPr id="8" name="Title copy"/>
          <p:cNvSpPr/>
          <p:nvPr/>
        </p:nvSpPr>
        <p:spPr>
          <a:xfrm>
            <a:off x="171671" y="223873"/>
            <a:ext cx="3970921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Zhrnutie</a:t>
            </a:r>
          </a:p>
        </p:txBody>
      </p:sp>
      <p:pic>
        <p:nvPicPr>
          <p:cNvPr id="9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904924" y="1562100"/>
            <a:ext cx="2612976" cy="1533674"/>
          </a:xfrm>
          <a:prstGeom prst="rect">
            <a:avLst/>
          </a:prstGeom>
        </p:spPr>
      </p:pic>
      <p:sp>
        <p:nvSpPr>
          <p:cNvPr id="10" name="Body text copy"/>
          <p:cNvSpPr/>
          <p:nvPr/>
        </p:nvSpPr>
        <p:spPr>
          <a:xfrm>
            <a:off x="1298862" y="2031512"/>
            <a:ext cx="2103151" cy="12192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250" b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Spolupráca a partnerstvá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542925" y="2183919"/>
            <a:ext cx="615722" cy="1438717"/>
          </a:xfrm>
          <a:prstGeom prst="rect">
            <a:avLst/>
          </a:prstGeom>
          <a:solidFill>
            <a:srgbClr val="314152"/>
          </a:solidFill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00000"/>
              </a:lnSpc>
            </a:pPr>
            <a:r>
              <a:rPr sz="8640">
                <a:solidFill>
                  <a:srgbClr val="F8FAFB"/>
                </a:solidFill>
                <a:latin typeface="Libre-Baskerville"/>
                <a:ea typeface="+mn-ea"/>
                <a:cs typeface="Libre-Baskerville"/>
              </a:rPr>
              <a:t>1</a:t>
            </a:r>
          </a:p>
        </p:txBody>
      </p:sp>
      <p:pic>
        <p:nvPicPr>
          <p:cNvPr id="12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495849" y="1600200"/>
            <a:ext cx="2612976" cy="1533674"/>
          </a:xfrm>
          <a:prstGeom prst="rect">
            <a:avLst/>
          </a:prstGeom>
        </p:spPr>
      </p:pic>
      <p:sp>
        <p:nvSpPr>
          <p:cNvPr id="13" name="Body text copy"/>
          <p:cNvSpPr/>
          <p:nvPr/>
        </p:nvSpPr>
        <p:spPr>
          <a:xfrm>
            <a:off x="4889787" y="2069612"/>
            <a:ext cx="2290476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250" b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Pripravenosť</a:t>
            </a:r>
          </a:p>
        </p:txBody>
      </p:sp>
      <p:sp>
        <p:nvSpPr>
          <p:cNvPr id="14" name="Body text copy"/>
          <p:cNvSpPr/>
          <p:nvPr/>
        </p:nvSpPr>
        <p:spPr>
          <a:xfrm>
            <a:off x="4133850" y="2222019"/>
            <a:ext cx="615722" cy="1438717"/>
          </a:xfrm>
          <a:prstGeom prst="rect">
            <a:avLst/>
          </a:prstGeom>
          <a:solidFill>
            <a:srgbClr val="314152"/>
          </a:solidFill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00000"/>
              </a:lnSpc>
            </a:pPr>
            <a:r>
              <a:rPr sz="8640">
                <a:solidFill>
                  <a:srgbClr val="F8FAFB"/>
                </a:solidFill>
                <a:latin typeface="Libre-Baskerville"/>
                <a:ea typeface="+mn-ea"/>
                <a:cs typeface="Libre-Baskerville"/>
              </a:rPr>
              <a:t>2</a:t>
            </a:r>
          </a:p>
        </p:txBody>
      </p:sp>
      <p:pic>
        <p:nvPicPr>
          <p:cNvPr id="1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048674" y="1609725"/>
            <a:ext cx="2612976" cy="1533674"/>
          </a:xfrm>
          <a:prstGeom prst="rect">
            <a:avLst/>
          </a:prstGeom>
        </p:spPr>
      </p:pic>
      <p:sp>
        <p:nvSpPr>
          <p:cNvPr id="16" name="Body text copy"/>
          <p:cNvSpPr/>
          <p:nvPr/>
        </p:nvSpPr>
        <p:spPr>
          <a:xfrm>
            <a:off x="8442612" y="2079137"/>
            <a:ext cx="2293651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250" b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Nohy v teréne</a:t>
            </a:r>
          </a:p>
        </p:txBody>
      </p:sp>
      <p:sp>
        <p:nvSpPr>
          <p:cNvPr id="17" name="Body text copy"/>
          <p:cNvSpPr/>
          <p:nvPr/>
        </p:nvSpPr>
        <p:spPr>
          <a:xfrm>
            <a:off x="7686675" y="2231544"/>
            <a:ext cx="615722" cy="1438717"/>
          </a:xfrm>
          <a:prstGeom prst="rect">
            <a:avLst/>
          </a:prstGeom>
          <a:solidFill>
            <a:srgbClr val="314152"/>
          </a:solidFill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00000"/>
              </a:lnSpc>
            </a:pPr>
            <a:r>
              <a:rPr sz="8640">
                <a:solidFill>
                  <a:srgbClr val="F8FAFB"/>
                </a:solidFill>
                <a:latin typeface="Libre-Baskerville"/>
                <a:ea typeface="+mn-ea"/>
                <a:cs typeface="Libre-Baskerville"/>
              </a:rPr>
              <a:t>3</a:t>
            </a:r>
          </a:p>
        </p:txBody>
      </p:sp>
      <p:pic>
        <p:nvPicPr>
          <p:cNvPr id="18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2140715" y="4276725"/>
            <a:ext cx="2612976" cy="1533674"/>
          </a:xfrm>
          <a:prstGeom prst="rect">
            <a:avLst/>
          </a:prstGeom>
        </p:spPr>
      </p:pic>
      <p:sp>
        <p:nvSpPr>
          <p:cNvPr id="19" name="Body text copy"/>
          <p:cNvSpPr/>
          <p:nvPr/>
        </p:nvSpPr>
        <p:spPr>
          <a:xfrm>
            <a:off x="2534652" y="4746137"/>
            <a:ext cx="248661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250" b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Dobrovoľníctvo</a:t>
            </a:r>
          </a:p>
        </p:txBody>
      </p:sp>
      <p:sp>
        <p:nvSpPr>
          <p:cNvPr id="20" name="Body text copy"/>
          <p:cNvSpPr/>
          <p:nvPr/>
        </p:nvSpPr>
        <p:spPr>
          <a:xfrm>
            <a:off x="1778715" y="4898544"/>
            <a:ext cx="615722" cy="1438717"/>
          </a:xfrm>
          <a:prstGeom prst="rect">
            <a:avLst/>
          </a:prstGeom>
          <a:solidFill>
            <a:srgbClr val="314152"/>
          </a:solidFill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00000"/>
              </a:lnSpc>
            </a:pPr>
            <a:r>
              <a:rPr sz="8640">
                <a:solidFill>
                  <a:srgbClr val="F8FAFB"/>
                </a:solidFill>
                <a:latin typeface="Libre-Baskerville"/>
                <a:ea typeface="+mn-ea"/>
                <a:cs typeface="Libre-Baskerville"/>
              </a:rPr>
              <a:t>4</a:t>
            </a:r>
          </a:p>
        </p:txBody>
      </p:sp>
      <p:grpSp>
        <p:nvGrpSpPr>
          <p:cNvPr id="21" name="Group 2 copy 1"/>
          <p:cNvGrpSpPr/>
          <p:nvPr/>
        </p:nvGrpSpPr>
        <p:grpSpPr>
          <a:xfrm>
            <a:off x="5276850" y="4276725"/>
            <a:ext cx="2974975" cy="2060536"/>
            <a:chOff x="5276850" y="4276725"/>
            <a:chExt cx="2974975" cy="2060536"/>
          </a:xfrm>
        </p:grpSpPr>
        <p:pic>
          <p:nvPicPr>
            <p:cNvPr id="22" name="Shape-1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5638849" y="4276725"/>
              <a:ext cx="2612976" cy="1533674"/>
            </a:xfrm>
            <a:prstGeom prst="rect">
              <a:avLst/>
            </a:prstGeom>
          </p:spPr>
        </p:pic>
        <p:sp>
          <p:nvSpPr>
            <p:cNvPr id="23" name="Body text copy"/>
            <p:cNvSpPr/>
            <p:nvPr/>
          </p:nvSpPr>
          <p:spPr>
            <a:xfrm>
              <a:off x="6032787" y="4746137"/>
              <a:ext cx="2103151" cy="876300"/>
            </a:xfrm>
            <a:prstGeom prst="rect">
              <a:avLst/>
            </a:prstGeom>
          </p:spPr>
          <p:txBody>
            <a:bodyPr spcFirstLastPara="1" lIns="95250" tIns="128588" rIns="95250" bIns="0" anchor="t"/>
            <a:lstStyle/>
            <a:p>
              <a:pPr algn="l" hangingPunct="0">
                <a:lnSpc>
                  <a:spcPct val="100000"/>
                </a:lnSpc>
              </a:pPr>
              <a:r>
                <a:rPr sz="2250" b="1">
                  <a:solidFill>
                    <a:srgbClr val="FFFFFB"/>
                  </a:solidFill>
                  <a:latin typeface="Montserrat"/>
                  <a:ea typeface="+mn-ea"/>
                  <a:cs typeface="Montserrat"/>
                </a:rPr>
                <a:t>Zvyšovanie kapacít</a:t>
              </a:r>
            </a:p>
          </p:txBody>
        </p:sp>
        <p:sp>
          <p:nvSpPr>
            <p:cNvPr id="24" name="Body text copy"/>
            <p:cNvSpPr/>
            <p:nvPr/>
          </p:nvSpPr>
          <p:spPr>
            <a:xfrm>
              <a:off x="5276850" y="4898544"/>
              <a:ext cx="615722" cy="1438717"/>
            </a:xfrm>
            <a:prstGeom prst="rect">
              <a:avLst/>
            </a:prstGeom>
            <a:solidFill>
              <a:srgbClr val="314152"/>
            </a:solidFill>
          </p:spPr>
          <p:txBody>
            <a:bodyPr spcFirstLastPara="1" lIns="95250" tIns="128588" rIns="95250" bIns="0" anchor="t"/>
            <a:lstStyle/>
            <a:p>
              <a:pPr algn="ctr" hangingPunct="0">
                <a:lnSpc>
                  <a:spcPct val="100000"/>
                </a:lnSpc>
              </a:pPr>
              <a:r>
                <a:rPr sz="8640">
                  <a:solidFill>
                    <a:srgbClr val="F8FAFB"/>
                  </a:solidFill>
                  <a:latin typeface="Libre-Baskerville"/>
                  <a:ea typeface="+mn-ea"/>
                  <a:cs typeface="Libre-Baskerville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363" t="583" r="363" b="9802"/>
          <a:stretch>
            <a:fillRect/>
          </a:stretch>
        </a:blipFill>
        <a:effectLst/>
      </p:bgPr>
    </p:bg>
    <p:spTree>
      <p:nvGrpSpPr>
        <p:cNvPr id="1" name="Slid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4305300"/>
            <a:ext cx="13049250" cy="2202052"/>
          </a:xfrm>
          <a:prstGeom prst="rect">
            <a:avLst/>
          </a:prstGeom>
        </p:spPr>
      </p:pic>
      <p:pic>
        <p:nvPicPr>
          <p:cNvPr id="3" name="Quote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7625" y="3314700"/>
            <a:ext cx="1333797" cy="1152400"/>
          </a:xfrm>
          <a:prstGeom prst="rect">
            <a:avLst/>
          </a:prstGeom>
        </p:spPr>
      </p:pic>
      <p:sp>
        <p:nvSpPr>
          <p:cNvPr id="4" name="Body text copy copy 1"/>
          <p:cNvSpPr/>
          <p:nvPr/>
        </p:nvSpPr>
        <p:spPr>
          <a:xfrm>
            <a:off x="1057275" y="4457700"/>
            <a:ext cx="11822112" cy="19050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25000"/>
              </a:lnSpc>
            </a:pP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Ľudia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bez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domova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si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ponúknutú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pomoc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veľmi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vážia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a ja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som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vždy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odchádzala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s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dobrým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pocitom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a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zaujímavým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zážitkom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zo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stretnutia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s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človečenstvom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v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tej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najsilnejšej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 </a:t>
            </a:r>
            <a:r>
              <a:rPr sz="2800" i="1" dirty="0" err="1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koncentrácii</a:t>
            </a:r>
            <a:r>
              <a:rPr sz="2800" i="1" dirty="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363" t="8676" r="363" b="41967"/>
          <a:stretch>
            <a:fillRect/>
          </a:stretch>
        </a:blipFill>
        <a:effectLst/>
      </p:bgPr>
    </p:bg>
    <p:spTree>
      <p:nvGrpSpPr>
        <p:cNvPr id="1" name="Slid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90600" y="1352550"/>
            <a:ext cx="4404686" cy="3999793"/>
          </a:xfrm>
          <a:prstGeom prst="rect">
            <a:avLst/>
          </a:prstGeom>
        </p:spPr>
      </p:pic>
      <p:sp>
        <p:nvSpPr>
          <p:cNvPr id="3" name="Title"/>
          <p:cNvSpPr/>
          <p:nvPr/>
        </p:nvSpPr>
        <p:spPr>
          <a:xfrm>
            <a:off x="1228168" y="3829050"/>
            <a:ext cx="3582899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4500" spc="300">
                <a:solidFill>
                  <a:srgbClr val="FFFFFB"/>
                </a:solidFill>
                <a:latin typeface="Montserrat"/>
                <a:ea typeface="+mn-ea"/>
                <a:cs typeface="Montserrat"/>
              </a:rPr>
              <a:t>Ďakujeme</a:t>
            </a:r>
          </a:p>
        </p:txBody>
      </p:sp>
      <p:pic>
        <p:nvPicPr>
          <p:cNvPr id="4" name="equita-logo-rgb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76325" y="5305425"/>
            <a:ext cx="1941549" cy="19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363" t="11505" r="363" b="46619"/>
          <a:stretch>
            <a:fillRect/>
          </a:stretch>
        </a:blipFill>
        <a:effectLst/>
      </p:bgPr>
    </p:bg>
    <p:spTree>
      <p:nvGrpSpPr>
        <p:cNvPr id="1" name="Slid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407_195921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4567" y="38100"/>
            <a:ext cx="13011150" cy="7315200"/>
          </a:xfrm>
          <a:prstGeom prst="rect">
            <a:avLst/>
          </a:prstGeom>
        </p:spPr>
      </p:pic>
      <p:pic>
        <p:nvPicPr>
          <p:cNvPr id="3" name="Shape-14"/>
          <p:cNvPicPr/>
          <p:nvPr/>
        </p:nvPicPr>
        <p:blipFill rotWithShape="1">
          <a:blip r:embed="rId5"/>
          <a:stretch>
            <a:fillRect/>
          </a:stretch>
        </p:blipFill>
        <p:spPr>
          <a:xfrm rot="10800000" flipH="1" flipV="1">
            <a:off x="-4645" y="-31770"/>
            <a:ext cx="13091951" cy="7372322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742950" y="4219575"/>
            <a:ext cx="3419475" cy="6667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700">
                <a:solidFill>
                  <a:srgbClr val="596A7F"/>
                </a:solidFill>
                <a:latin typeface="Lato"/>
                <a:ea typeface="+mn-ea"/>
                <a:cs typeface="Lato"/>
              </a:rPr>
              <a:t>Obsah prezentácie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771525" y="2105025"/>
            <a:ext cx="2362200" cy="1790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>
                <a:solidFill>
                  <a:srgbClr val="596A7F"/>
                </a:solidFill>
                <a:latin typeface="Lato"/>
                <a:ea typeface="+mn-ea"/>
                <a:cs typeface="Lato"/>
              </a:rPr>
              <a:t>Zapojenie sa v mobilnom odberovom mieste Kramáre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4083949" y="1123950"/>
            <a:ext cx="2365424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Mobilná ambulancia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7200900" y="5534025"/>
            <a:ext cx="2057400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>
                <a:solidFill>
                  <a:srgbClr val="596A7F"/>
                </a:solidFill>
                <a:latin typeface="Lato"/>
                <a:ea typeface="+mn-ea"/>
                <a:cs typeface="Lato"/>
              </a:rPr>
              <a:t>Testovanie Covid-19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10202519" y="4381500"/>
            <a:ext cx="2101801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Post-krízové skríningy</a:t>
            </a:r>
          </a:p>
        </p:txBody>
      </p:sp>
      <p:pic>
        <p:nvPicPr>
          <p:cNvPr id="9" name="Shape-19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500563" y="2165834"/>
            <a:ext cx="1524000" cy="1524000"/>
          </a:xfrm>
          <a:prstGeom prst="rect">
            <a:avLst/>
          </a:prstGeom>
        </p:spPr>
      </p:pic>
      <p:pic>
        <p:nvPicPr>
          <p:cNvPr id="10" name="Shape-19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181100" y="428625"/>
            <a:ext cx="1524000" cy="1524000"/>
          </a:xfrm>
          <a:prstGeom prst="rect">
            <a:avLst/>
          </a:prstGeom>
        </p:spPr>
      </p:pic>
      <p:pic>
        <p:nvPicPr>
          <p:cNvPr id="11" name="Shape-19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496175" y="3790950"/>
            <a:ext cx="1524000" cy="1524000"/>
          </a:xfrm>
          <a:prstGeom prst="rect">
            <a:avLst/>
          </a:prstGeom>
        </p:spPr>
      </p:pic>
      <p:pic>
        <p:nvPicPr>
          <p:cNvPr id="12" name="education40-O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7934325" y="4229100"/>
            <a:ext cx="638175" cy="638175"/>
          </a:xfrm>
          <a:prstGeom prst="rect">
            <a:avLst/>
          </a:prstGeom>
        </p:spPr>
      </p:pic>
      <p:pic>
        <p:nvPicPr>
          <p:cNvPr id="13" name="05_Arrow"/>
          <p:cNvPicPr/>
          <p:nvPr/>
        </p:nvPicPr>
        <p:blipFill rotWithShape="1">
          <a:blip r:embed="rId8"/>
          <a:stretch>
            <a:fillRect/>
          </a:stretch>
        </p:blipFill>
        <p:spPr>
          <a:xfrm rot="12643933">
            <a:off x="3390900" y="1819275"/>
            <a:ext cx="346710" cy="342900"/>
          </a:xfrm>
          <a:prstGeom prst="rect">
            <a:avLst/>
          </a:prstGeom>
        </p:spPr>
      </p:pic>
      <p:pic>
        <p:nvPicPr>
          <p:cNvPr id="14" name="Shape-19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0487025" y="5448300"/>
            <a:ext cx="1524000" cy="1524000"/>
          </a:xfrm>
          <a:prstGeom prst="rect">
            <a:avLst/>
          </a:prstGeom>
        </p:spPr>
      </p:pic>
      <p:pic>
        <p:nvPicPr>
          <p:cNvPr id="15" name="Medical5-O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934700" y="5905500"/>
            <a:ext cx="742950" cy="884464"/>
          </a:xfrm>
          <a:prstGeom prst="rect">
            <a:avLst/>
          </a:prstGeom>
        </p:spPr>
      </p:pic>
      <p:pic>
        <p:nvPicPr>
          <p:cNvPr id="16" name="Medical96-O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1638557" y="800100"/>
            <a:ext cx="685286" cy="800567"/>
          </a:xfrm>
          <a:prstGeom prst="rect">
            <a:avLst/>
          </a:prstGeom>
        </p:spPr>
      </p:pic>
      <p:pic>
        <p:nvPicPr>
          <p:cNvPr id="17" name="Medical6-O"/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4901029" y="2552700"/>
            <a:ext cx="734856" cy="640306"/>
          </a:xfrm>
          <a:prstGeom prst="rect">
            <a:avLst/>
          </a:prstGeom>
        </p:spPr>
      </p:pic>
      <p:pic>
        <p:nvPicPr>
          <p:cNvPr id="18" name="05_Arrow"/>
          <p:cNvPicPr/>
          <p:nvPr/>
        </p:nvPicPr>
        <p:blipFill rotWithShape="1">
          <a:blip r:embed="rId8"/>
          <a:stretch>
            <a:fillRect/>
          </a:stretch>
        </p:blipFill>
        <p:spPr>
          <a:xfrm rot="12643933">
            <a:off x="6629400" y="3648075"/>
            <a:ext cx="346710" cy="342900"/>
          </a:xfrm>
          <a:prstGeom prst="rect">
            <a:avLst/>
          </a:prstGeom>
        </p:spPr>
      </p:pic>
      <p:pic>
        <p:nvPicPr>
          <p:cNvPr id="19" name="Shape-1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751593" y="4921399"/>
            <a:ext cx="6392207" cy="865771"/>
          </a:xfrm>
          <a:prstGeom prst="rect">
            <a:avLst/>
          </a:prstGeom>
        </p:spPr>
      </p:pic>
      <p:pic>
        <p:nvPicPr>
          <p:cNvPr id="20" name="05_Arrow"/>
          <p:cNvPicPr/>
          <p:nvPr/>
        </p:nvPicPr>
        <p:blipFill rotWithShape="1">
          <a:blip r:embed="rId8"/>
          <a:stretch>
            <a:fillRect/>
          </a:stretch>
        </p:blipFill>
        <p:spPr>
          <a:xfrm rot="12643933">
            <a:off x="9601200" y="5305425"/>
            <a:ext cx="346710" cy="342900"/>
          </a:xfrm>
          <a:prstGeom prst="rect">
            <a:avLst/>
          </a:prstGeom>
        </p:spPr>
      </p:pic>
      <p:sp>
        <p:nvSpPr>
          <p:cNvPr id="21" name="Body text copy"/>
          <p:cNvSpPr/>
          <p:nvPr/>
        </p:nvSpPr>
        <p:spPr>
          <a:xfrm>
            <a:off x="779018" y="5048250"/>
            <a:ext cx="6698157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Čo sme sa z koronakrízy naučili a ako ďalej?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30"/>
        </a:solidFill>
        <a:effectLst/>
      </p:bgPr>
    </p:bg>
    <p:spTree>
      <p:nvGrpSpPr>
        <p:cNvPr id="1" name="Slid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 copy 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5095924" cy="1349524"/>
          </a:xfrm>
          <a:prstGeom prst="rect">
            <a:avLst/>
          </a:prstGeom>
        </p:spPr>
      </p:pic>
      <p:sp>
        <p:nvSpPr>
          <p:cNvPr id="3" name="Title copy"/>
          <p:cNvSpPr/>
          <p:nvPr/>
        </p:nvSpPr>
        <p:spPr>
          <a:xfrm>
            <a:off x="485775" y="390525"/>
            <a:ext cx="4438650" cy="6000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Začiatok roku 2020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209550" y="1962150"/>
            <a:ext cx="4349799" cy="37909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Vôľa posunúť sa k pravidelnej práci v komunitách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Grant Nadácie Granvia na projekt "Zdravotníci na ulici"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Rozbehnutý nábor nových členov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B"/>
                </a:solidFill>
                <a:latin typeface="Lato"/>
                <a:ea typeface="+mn-ea"/>
                <a:cs typeface="Lato"/>
              </a:rPr>
              <a:t>Osvedčená spolupráca s Klinika infektológie a geografickej medicíny UNB</a:t>
            </a:r>
          </a:p>
        </p:txBody>
      </p:sp>
      <p:pic>
        <p:nvPicPr>
          <p:cNvPr id="5" name="QA-fAJit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235641" y="1731276"/>
            <a:ext cx="3778250" cy="5000625"/>
          </a:xfrm>
          <a:prstGeom prst="rect">
            <a:avLst/>
          </a:prstGeom>
        </p:spPr>
      </p:pic>
      <p:pic>
        <p:nvPicPr>
          <p:cNvPr id="6" name="0eRokUyg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5114925" y="781050"/>
            <a:ext cx="5464671" cy="4146253"/>
          </a:xfrm>
          <a:prstGeom prst="rect">
            <a:avLst/>
          </a:prstGeom>
        </p:spPr>
      </p:pic>
      <p:pic>
        <p:nvPicPr>
          <p:cNvPr id="7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52475" y="7048500"/>
            <a:ext cx="4117606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6A7F"/>
        </a:solidFill>
        <a:effectLst/>
      </p:bgPr>
    </p:bg>
    <p:spTree>
      <p:nvGrpSpPr>
        <p:cNvPr id="1" name="Slide 2 copy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tailed_road_and_physical_map_of_slovakia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40550" y="0"/>
            <a:ext cx="12670600" cy="7318524"/>
          </a:xfrm>
          <a:prstGeom prst="rect">
            <a:avLst/>
          </a:prstGeom>
        </p:spPr>
      </p:pic>
      <p:pic>
        <p:nvPicPr>
          <p:cNvPr id="3" name="unsplash_image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268925" y="381444"/>
            <a:ext cx="13032425" cy="7327161"/>
          </a:xfrm>
          <a:prstGeom prst="rect">
            <a:avLst/>
          </a:prstGeom>
        </p:spPr>
      </p:pic>
      <p:pic>
        <p:nvPicPr>
          <p:cNvPr id="4" name="Shape-1 copy 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0" y="9525"/>
            <a:ext cx="3429049" cy="908095"/>
          </a:xfrm>
          <a:prstGeom prst="rect">
            <a:avLst/>
          </a:prstGeom>
        </p:spPr>
      </p:pic>
      <p:sp>
        <p:nvSpPr>
          <p:cNvPr id="5" name="Title copy"/>
          <p:cNvSpPr/>
          <p:nvPr/>
        </p:nvSpPr>
        <p:spPr>
          <a:xfrm>
            <a:off x="247650" y="171450"/>
            <a:ext cx="4438650" cy="6000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Február 2020...</a:t>
            </a:r>
          </a:p>
        </p:txBody>
      </p:sp>
      <p:pic>
        <p:nvPicPr>
          <p:cNvPr id="6" name="Shape-1 copy 2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3050456" y="3898181"/>
            <a:ext cx="6424577" cy="4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5245abc-9d3b-4755-b5df-1701de31ee9c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6234812" cy="7349889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619125" y="4572000"/>
            <a:ext cx="4563357" cy="1257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FFFFFF"/>
                </a:solidFill>
                <a:latin typeface="Lato"/>
                <a:ea typeface="+mn-ea"/>
                <a:cs typeface="Lato"/>
              </a:rPr>
              <a:t>Informačná kampaň pod Mostom Lafranconi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6943725" y="2057400"/>
            <a:ext cx="5170488" cy="29908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Osveta - letáky, informačná kampaň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Podpora iných organizácií - režimy, poradenstvo, zdravotnícke konzultácie, informácie, epidemiologická podpora</a:t>
            </a:r>
          </a:p>
          <a:p>
            <a:pPr marL="285750" indent="-285750" algn="l" hangingPunct="0">
              <a:lnSpc>
                <a:spcPct val="116667"/>
              </a:lnSpc>
              <a:buClr>
                <a:srgbClr val="8B0000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303030"/>
                </a:solidFill>
                <a:latin typeface="Lato"/>
                <a:ea typeface="+mn-ea"/>
                <a:cs typeface="Lato"/>
              </a:rPr>
              <a:t>Sprostredkovanie zásob - OOPP, dezinfekcia</a:t>
            </a:r>
          </a:p>
        </p:txBody>
      </p:sp>
      <p:pic>
        <p:nvPicPr>
          <p:cNvPr id="5" name="ArrowOutline58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66675" y="4648200"/>
            <a:ext cx="590131" cy="495710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 rot="-5400000">
            <a:off x="5211709" y="2362200"/>
            <a:ext cx="2524274" cy="546067"/>
          </a:xfrm>
          <a:prstGeom prst="rect">
            <a:avLst/>
          </a:prstGeom>
          <a:solidFill>
            <a:srgbClr val="F2BF5E"/>
          </a:solidFill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1947">
                <a:solidFill>
                  <a:srgbClr val="FFFFFB"/>
                </a:solidFill>
                <a:latin typeface="Lato"/>
                <a:ea typeface="+mn-ea"/>
                <a:cs typeface="Lato"/>
              </a:rPr>
              <a:t>FEBRUÁR/MAREC</a:t>
            </a:r>
          </a:p>
        </p:txBody>
      </p:sp>
      <p:pic>
        <p:nvPicPr>
          <p:cNvPr id="7" name="Medical9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229475" y="5495925"/>
            <a:ext cx="761240" cy="889299"/>
          </a:xfrm>
          <a:prstGeom prst="rect">
            <a:avLst/>
          </a:prstGeom>
        </p:spPr>
      </p:pic>
      <p:pic>
        <p:nvPicPr>
          <p:cNvPr id="8" name="Cosmetics_24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491433" y="5503039"/>
            <a:ext cx="526465" cy="889299"/>
          </a:xfrm>
          <a:prstGeom prst="rect">
            <a:avLst/>
          </a:prstGeom>
        </p:spPr>
      </p:pic>
      <p:pic>
        <p:nvPicPr>
          <p:cNvPr id="9" name="55_Circle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0604408" y="5623984"/>
            <a:ext cx="770615" cy="770615"/>
          </a:xfrm>
          <a:prstGeom prst="rect">
            <a:avLst/>
          </a:prstGeom>
        </p:spPr>
      </p:pic>
      <p:pic>
        <p:nvPicPr>
          <p:cNvPr id="10" name="2020_misc_46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9366987" y="5680899"/>
            <a:ext cx="889299" cy="711439"/>
          </a:xfrm>
          <a:prstGeom prst="rect">
            <a:avLst/>
          </a:prstGeom>
        </p:spPr>
      </p:pic>
      <p:pic>
        <p:nvPicPr>
          <p:cNvPr id="11" name="Shape-1 copy 1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206176" y="0"/>
            <a:ext cx="5334999" cy="1412836"/>
          </a:xfrm>
          <a:prstGeom prst="rect">
            <a:avLst/>
          </a:prstGeom>
        </p:spPr>
      </p:pic>
      <p:sp>
        <p:nvSpPr>
          <p:cNvPr id="12" name="Title copy"/>
          <p:cNvSpPr/>
          <p:nvPr/>
        </p:nvSpPr>
        <p:spPr>
          <a:xfrm>
            <a:off x="6657975" y="390525"/>
            <a:ext cx="4137074" cy="600075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270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Rozhodnutie zapojiť sa</a:t>
            </a:r>
          </a:p>
        </p:txBody>
      </p:sp>
      <p:pic>
        <p:nvPicPr>
          <p:cNvPr id="13" name="2020_people_22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11782151" y="276225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2 copy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4872529" y="0"/>
            <a:ext cx="8148588" cy="1228874"/>
          </a:xfrm>
          <a:prstGeom prst="rect">
            <a:avLst/>
          </a:prstGeom>
        </p:spPr>
      </p:pic>
      <p:sp>
        <p:nvSpPr>
          <p:cNvPr id="3" name="Title copy"/>
          <p:cNvSpPr/>
          <p:nvPr/>
        </p:nvSpPr>
        <p:spPr>
          <a:xfrm>
            <a:off x="5056611" y="314325"/>
            <a:ext cx="7699375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 dirty="0" err="1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Pripravenosť</a:t>
            </a:r>
            <a:endParaRPr sz="3000" dirty="0">
              <a:solidFill>
                <a:srgbClr val="FFFFFF"/>
              </a:solidFill>
              <a:latin typeface="Montserrat"/>
              <a:ea typeface="+mn-ea"/>
              <a:cs typeface="Montserrat"/>
            </a:endParaRPr>
          </a:p>
        </p:txBody>
      </p:sp>
      <p:sp>
        <p:nvSpPr>
          <p:cNvPr id="4" name="Body text copy"/>
          <p:cNvSpPr/>
          <p:nvPr/>
        </p:nvSpPr>
        <p:spPr>
          <a:xfrm>
            <a:off x="4859759" y="1619250"/>
            <a:ext cx="7823249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Spoľahlivý zdroj informácií - MZ SR, WHO, FEANTSA, ÚVZ SR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4857750" y="12668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Autorita a stratégia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4899207" y="2562374"/>
            <a:ext cx="7410315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Analýza</a:t>
            </a:r>
            <a:r>
              <a:rPr sz="1800" dirty="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, </a:t>
            </a: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aplikácia</a:t>
            </a:r>
            <a:r>
              <a:rPr sz="1800" dirty="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a </a:t>
            </a: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zdieľanie</a:t>
            </a:r>
            <a:r>
              <a:rPr sz="1800" dirty="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</a:t>
            </a: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informácií</a:t>
            </a:r>
            <a:r>
              <a:rPr sz="1800" dirty="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v </a:t>
            </a: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organizácii</a:t>
            </a:r>
            <a:r>
              <a:rPr sz="1800" dirty="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 a </a:t>
            </a:r>
            <a:r>
              <a:rPr sz="1800" dirty="0" err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klientom</a:t>
            </a:r>
            <a:endParaRPr sz="1800" dirty="0">
              <a:solidFill>
                <a:srgbClr val="121212"/>
              </a:solidFill>
              <a:latin typeface="Roboto"/>
              <a:ea typeface="+mn-ea"/>
              <a:cs typeface="Roboto"/>
            </a:endParaRPr>
          </a:p>
        </p:txBody>
      </p:sp>
      <p:sp>
        <p:nvSpPr>
          <p:cNvPr id="7" name="Body text copy"/>
          <p:cNvSpPr/>
          <p:nvPr/>
        </p:nvSpPr>
        <p:spPr>
          <a:xfrm>
            <a:off x="4899207" y="22320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 dirty="0" err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Informovanosť</a:t>
            </a:r>
            <a:endParaRPr sz="1800" b="1" dirty="0">
              <a:solidFill>
                <a:srgbClr val="8B0000"/>
              </a:solidFill>
              <a:latin typeface="Roboto"/>
              <a:ea typeface="+mn-ea"/>
              <a:cs typeface="Roboto"/>
            </a:endParaRPr>
          </a:p>
        </p:txBody>
      </p:sp>
      <p:sp>
        <p:nvSpPr>
          <p:cNvPr id="8" name="Body text copy"/>
          <p:cNvSpPr/>
          <p:nvPr/>
        </p:nvSpPr>
        <p:spPr>
          <a:xfrm>
            <a:off x="4891042" y="3381375"/>
            <a:ext cx="8019628" cy="8763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Zmeny v zariadení a toku klientov, karanténne miestnosti, zmena počtu klientov, nastavenie práce v teréne (rozostupy, protiepidemické opatrenia)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4889217" y="303847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Úprava štruktúr a procesov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4900517" y="4572000"/>
            <a:ext cx="714863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Dostatočné zásoby, správne používanie, správna eliminácia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4899207" y="42386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OOPP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4874810" y="5429250"/>
            <a:ext cx="7099703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Sledovanie telesnej teploty a respiračných symptómov u každého</a:t>
            </a:r>
          </a:p>
        </p:txBody>
      </p:sp>
      <p:sp>
        <p:nvSpPr>
          <p:cNvPr id="13" name="Body text copy"/>
          <p:cNvSpPr/>
          <p:nvPr/>
        </p:nvSpPr>
        <p:spPr>
          <a:xfrm>
            <a:off x="4871692" y="509587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Monitoring - klientov, zamestnancov, hostí</a:t>
            </a:r>
          </a:p>
        </p:txBody>
      </p:sp>
      <p:sp>
        <p:nvSpPr>
          <p:cNvPr id="14" name="Body text copy"/>
          <p:cNvSpPr/>
          <p:nvPr/>
        </p:nvSpPr>
        <p:spPr>
          <a:xfrm>
            <a:off x="4889217" y="6341504"/>
            <a:ext cx="7915874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Roboto"/>
                <a:ea typeface="+mn-ea"/>
                <a:cs typeface="Roboto"/>
              </a:rPr>
              <a:t>V prípade situácie postup akcie, kontakty, komunikácia, ... + </a:t>
            </a:r>
            <a:r>
              <a:rPr sz="1800" b="1">
                <a:solidFill>
                  <a:srgbClr val="121212"/>
                </a:solidFill>
                <a:latin typeface="Roboto"/>
                <a:ea typeface="+mn-ea"/>
                <a:cs typeface="Roboto"/>
              </a:rPr>
              <a:t>evalvácia</a:t>
            </a:r>
          </a:p>
        </p:txBody>
      </p:sp>
      <p:sp>
        <p:nvSpPr>
          <p:cNvPr id="15" name="Body text copy"/>
          <p:cNvSpPr/>
          <p:nvPr/>
        </p:nvSpPr>
        <p:spPr>
          <a:xfrm>
            <a:off x="4871692" y="6022825"/>
            <a:ext cx="5715000" cy="5334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 b="1" dirty="0" err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Kontingenčný</a:t>
            </a:r>
            <a:r>
              <a:rPr sz="1800" b="1" dirty="0">
                <a:solidFill>
                  <a:srgbClr val="8B0000"/>
                </a:solidFill>
                <a:latin typeface="Roboto"/>
                <a:ea typeface="+mn-ea"/>
                <a:cs typeface="Roboto"/>
              </a:rPr>
              <a:t> </a:t>
            </a:r>
            <a:r>
              <a:rPr sz="1800" b="1" dirty="0" err="1">
                <a:solidFill>
                  <a:srgbClr val="8B0000"/>
                </a:solidFill>
                <a:latin typeface="Roboto"/>
                <a:ea typeface="+mn-ea"/>
                <a:cs typeface="Roboto"/>
              </a:rPr>
              <a:t>plán</a:t>
            </a:r>
            <a:endParaRPr sz="1800" b="1" dirty="0">
              <a:solidFill>
                <a:srgbClr val="8B0000"/>
              </a:solidFill>
              <a:latin typeface="Roboto"/>
              <a:ea typeface="+mn-ea"/>
              <a:cs typeface="Roboto"/>
            </a:endParaRPr>
          </a:p>
        </p:txBody>
      </p:sp>
      <p:pic>
        <p:nvPicPr>
          <p:cNvPr id="16" name="slide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4762549" cy="3680152"/>
          </a:xfrm>
          <a:prstGeom prst="rect">
            <a:avLst/>
          </a:prstGeom>
        </p:spPr>
      </p:pic>
      <p:pic>
        <p:nvPicPr>
          <p:cNvPr id="17" name="slide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263" y="3686175"/>
            <a:ext cx="4761000" cy="3678955"/>
          </a:xfrm>
          <a:prstGeom prst="rect">
            <a:avLst/>
          </a:prstGeom>
        </p:spPr>
      </p:pic>
      <p:pic>
        <p:nvPicPr>
          <p:cNvPr id="18" name="Shape-1 copy 2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1126662" y="3637380"/>
            <a:ext cx="7401758" cy="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19050" y="-19050"/>
            <a:ext cx="5532438" cy="7337574"/>
          </a:xfrm>
          <a:prstGeom prst="rect">
            <a:avLst/>
          </a:prstGeom>
        </p:spPr>
      </p:pic>
      <p:grpSp>
        <p:nvGrpSpPr>
          <p:cNvPr id="3" name="Group 1"/>
          <p:cNvGrpSpPr/>
          <p:nvPr/>
        </p:nvGrpSpPr>
        <p:grpSpPr>
          <a:xfrm>
            <a:off x="162008" y="1143000"/>
            <a:ext cx="5199688" cy="5626336"/>
            <a:chOff x="162008" y="1143000"/>
            <a:chExt cx="5199688" cy="5626336"/>
          </a:xfrm>
        </p:grpSpPr>
        <p:sp>
          <p:nvSpPr>
            <p:cNvPr id="4" name="Body text copy"/>
            <p:cNvSpPr/>
            <p:nvPr/>
          </p:nvSpPr>
          <p:spPr>
            <a:xfrm>
              <a:off x="162008" y="1649551"/>
              <a:ext cx="5199688" cy="5119785"/>
            </a:xfrm>
            <a:prstGeom prst="rect">
              <a:avLst/>
            </a:prstGeom>
          </p:spPr>
          <p:txBody>
            <a:bodyPr spcFirstLastPara="1" lIns="95250" tIns="128588" rIns="95250" bIns="0" anchor="t"/>
            <a:lstStyle/>
            <a:p>
              <a:pPr algn="ctr" hangingPunct="0">
                <a:lnSpc>
                  <a:spcPct val="116667"/>
                </a:lnSpc>
              </a:pP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1. </a:t>
              </a:r>
              <a:r>
                <a:rPr sz="2137">
                  <a:solidFill>
                    <a:srgbClr val="8B0000"/>
                  </a:solidFill>
                  <a:latin typeface="Lato"/>
                  <a:ea typeface="+mn-ea"/>
                  <a:cs typeface="Lato"/>
                </a:rPr>
                <a:t>Prispôsobiť aktivity</a:t>
              </a: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 na zvládnutie pandémie Covid-19 a výrazne </a:t>
              </a:r>
              <a:r>
                <a:rPr sz="2137">
                  <a:solidFill>
                    <a:srgbClr val="8B0000"/>
                  </a:solidFill>
                  <a:latin typeface="Lato"/>
                  <a:ea typeface="+mn-ea"/>
                  <a:cs typeface="Lato"/>
                </a:rPr>
                <a:t>navýšiť počet dobrovoľníkov</a:t>
              </a: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.</a:t>
              </a:r>
            </a:p>
            <a:p>
              <a:pPr algn="ctr" hangingPunct="0">
                <a:lnSpc>
                  <a:spcPct val="116667"/>
                </a:lnSpc>
              </a:pP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 </a:t>
              </a:r>
            </a:p>
            <a:p>
              <a:pPr algn="ctr" hangingPunct="0">
                <a:lnSpc>
                  <a:spcPct val="116667"/>
                </a:lnSpc>
              </a:pP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2. </a:t>
              </a:r>
              <a:r>
                <a:rPr sz="2137">
                  <a:solidFill>
                    <a:srgbClr val="8B0000"/>
                  </a:solidFill>
                  <a:latin typeface="Lato"/>
                  <a:ea typeface="+mn-ea"/>
                  <a:cs typeface="Lato"/>
                </a:rPr>
                <a:t>Prioritne podporovať zdravotnícky systém,</a:t>
              </a: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 pomáhať zdravotníkom v teréne aj v identifikácii zdrojov.</a:t>
              </a:r>
            </a:p>
            <a:p>
              <a:pPr algn="ctr" hangingPunct="0">
                <a:lnSpc>
                  <a:spcPct val="116667"/>
                </a:lnSpc>
              </a:pP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 </a:t>
              </a:r>
            </a:p>
            <a:p>
              <a:pPr algn="ctr" hangingPunct="0">
                <a:lnSpc>
                  <a:spcPct val="116667"/>
                </a:lnSpc>
              </a:pP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3. Zameriavať sa na </a:t>
              </a:r>
              <a:r>
                <a:rPr sz="2137">
                  <a:solidFill>
                    <a:srgbClr val="8B0000"/>
                  </a:solidFill>
                  <a:latin typeface="Lato"/>
                  <a:ea typeface="+mn-ea"/>
                  <a:cs typeface="Lato"/>
                </a:rPr>
                <a:t>detekciu a riešenie prípadov nákazy v komunitách marginalizovaných skupín</a:t>
              </a:r>
              <a:r>
                <a:rPr sz="2137">
                  <a:solidFill>
                    <a:srgbClr val="6A6B6B"/>
                  </a:solidFill>
                  <a:latin typeface="Lato"/>
                  <a:ea typeface="+mn-ea"/>
                  <a:cs typeface="Lato"/>
                </a:rPr>
                <a:t>, aby mali prístup k diagnostike a zdravotnej starostlivosti.</a:t>
              </a:r>
            </a:p>
          </p:txBody>
        </p:sp>
      </p:grpSp>
      <p:pic>
        <p:nvPicPr>
          <p:cNvPr id="5" name="492eda24-f49c-42c0-8df5-01155ca342cb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515830" y="-19000"/>
            <a:ext cx="7493000" cy="7381875"/>
          </a:xfrm>
          <a:prstGeom prst="rect">
            <a:avLst/>
          </a:prstGeom>
        </p:spPr>
      </p:pic>
      <p:pic>
        <p:nvPicPr>
          <p:cNvPr id="6" name="Line-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340225" y="3829050"/>
            <a:ext cx="2724199" cy="822474"/>
          </a:xfrm>
          <a:prstGeom prst="rect">
            <a:avLst/>
          </a:prstGeom>
        </p:spPr>
      </p:pic>
      <p:pic>
        <p:nvPicPr>
          <p:cNvPr id="7" name="Shape-1 copy 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-3400" y="0"/>
            <a:ext cx="5527949" cy="1463934"/>
          </a:xfrm>
          <a:prstGeom prst="rect">
            <a:avLst/>
          </a:prstGeom>
        </p:spPr>
      </p:pic>
      <p:sp>
        <p:nvSpPr>
          <p:cNvPr id="8" name="Title copy"/>
          <p:cNvSpPr/>
          <p:nvPr/>
        </p:nvSpPr>
        <p:spPr>
          <a:xfrm>
            <a:off x="504825" y="409575"/>
            <a:ext cx="4262064" cy="6477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Montserrat"/>
                <a:ea typeface="+mn-ea"/>
                <a:cs typeface="Montserrat"/>
              </a:rPr>
              <a:t>Úprava misie EQUITY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lid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6987" y="2794149"/>
            <a:ext cx="13051843" cy="1201935"/>
          </a:xfrm>
          <a:prstGeom prst="rect">
            <a:avLst/>
          </a:prstGeom>
        </p:spPr>
      </p:pic>
      <p:pic>
        <p:nvPicPr>
          <p:cNvPr id="3" name="24a9dc8e-33c2-4aee-a869-98c0dc3b25a7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6419844" y="3985766"/>
            <a:ext cx="3333750" cy="3333750"/>
          </a:xfrm>
          <a:prstGeom prst="rect">
            <a:avLst/>
          </a:prstGeom>
        </p:spPr>
      </p:pic>
      <p:pic>
        <p:nvPicPr>
          <p:cNvPr id="4" name="eeec197a-5668-4ad0-965e-a2b1d1aa02f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3108896" y="3985397"/>
            <a:ext cx="3333750" cy="3333750"/>
          </a:xfrm>
          <a:prstGeom prst="rect">
            <a:avLst/>
          </a:prstGeom>
        </p:spPr>
      </p:pic>
      <p:pic>
        <p:nvPicPr>
          <p:cNvPr id="5" name="94078653_2895513770529276_5825550982955663360_n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0" y="3990584"/>
            <a:ext cx="3124200" cy="3333750"/>
          </a:xfrm>
          <a:prstGeom prst="rect">
            <a:avLst/>
          </a:prstGeom>
        </p:spPr>
      </p:pic>
      <p:pic>
        <p:nvPicPr>
          <p:cNvPr id="6" name="ad0a4449-052a-4f6c-812f-7ad4cb1816c2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9725025" y="3990975"/>
            <a:ext cx="3333750" cy="3333750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4603" y="3067050"/>
            <a:ext cx="3106886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KOORDINAČNÝ TÍM</a:t>
            </a:r>
          </a:p>
        </p:txBody>
      </p:sp>
      <p:sp>
        <p:nvSpPr>
          <p:cNvPr id="8" name="Title copy"/>
          <p:cNvSpPr/>
          <p:nvPr/>
        </p:nvSpPr>
        <p:spPr>
          <a:xfrm>
            <a:off x="377291" y="581025"/>
            <a:ext cx="11449633" cy="18288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l" hangingPunct="0">
              <a:lnSpc>
                <a:spcPct val="100000"/>
              </a:lnSpc>
            </a:pPr>
            <a:r>
              <a:rPr sz="3600">
                <a:solidFill>
                  <a:srgbClr val="8B0000"/>
                </a:solidFill>
                <a:latin typeface="Montserrat"/>
                <a:ea typeface="+mn-ea"/>
                <a:cs typeface="Montserrat"/>
              </a:rPr>
              <a:t>MOBILNÉ ODBEROVÉ MIESTO KRAMÁRE (MOM)</a:t>
            </a: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Univerzitná nemocnica Bratislava</a:t>
            </a:r>
          </a:p>
          <a:p>
            <a:pPr algn="l" hangingPunct="0">
              <a:lnSpc>
                <a:spcPct val="100000"/>
              </a:lnSpc>
            </a:pPr>
            <a:r>
              <a:rPr sz="2550">
                <a:solidFill>
                  <a:srgbClr val="8B0000"/>
                </a:solidFill>
                <a:latin typeface="Lato"/>
                <a:ea typeface="+mn-ea"/>
                <a:cs typeface="Lato"/>
              </a:rPr>
              <a:t>18.3.2020</a:t>
            </a:r>
          </a:p>
        </p:txBody>
      </p:sp>
      <p:sp>
        <p:nvSpPr>
          <p:cNvPr id="9" name="Body text copy copy 1"/>
          <p:cNvSpPr/>
          <p:nvPr/>
        </p:nvSpPr>
        <p:spPr>
          <a:xfrm>
            <a:off x="9847555" y="3133725"/>
            <a:ext cx="3106886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PODPOROVATELIA</a:t>
            </a:r>
          </a:p>
        </p:txBody>
      </p:sp>
      <p:sp>
        <p:nvSpPr>
          <p:cNvPr id="10" name="Body text copy copy 2"/>
          <p:cNvSpPr/>
          <p:nvPr/>
        </p:nvSpPr>
        <p:spPr>
          <a:xfrm>
            <a:off x="6542337" y="3124200"/>
            <a:ext cx="3106886" cy="59055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ŠKOLENIA</a:t>
            </a:r>
          </a:p>
        </p:txBody>
      </p:sp>
      <p:sp>
        <p:nvSpPr>
          <p:cNvPr id="11" name="Body text copy copy 3"/>
          <p:cNvSpPr/>
          <p:nvPr/>
        </p:nvSpPr>
        <p:spPr>
          <a:xfrm>
            <a:off x="3230479" y="2914650"/>
            <a:ext cx="3106886" cy="990600"/>
          </a:xfrm>
          <a:prstGeom prst="rect">
            <a:avLst/>
          </a:prstGeom>
        </p:spPr>
        <p:txBody>
          <a:bodyPr spcFirstLastPara="1" lIns="95250" tIns="128588" rIns="95250" bIns="0" anchor="t"/>
          <a:lstStyle/>
          <a:p>
            <a:pPr algn="ctr" hangingPunct="0">
              <a:lnSpc>
                <a:spcPct val="116667"/>
              </a:lnSpc>
            </a:pPr>
            <a:r>
              <a:rPr sz="2250" b="1">
                <a:solidFill>
                  <a:srgbClr val="6A6B6B"/>
                </a:solidFill>
                <a:latin typeface="Lato"/>
                <a:ea typeface="+mn-ea"/>
                <a:cs typeface="Lato"/>
              </a:rPr>
              <a:t>ODBEROVÉ KONTAJNERY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66666"/>
      </a:hlink>
      <a:folHlink>
        <a:srgbClr val="666666"/>
      </a:folHlink>
    </a:clrScheme>
    <a:fontScheme name="Стандартн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66666"/>
      </a:hlink>
      <a:folHlink>
        <a:srgbClr val="6666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1343</Words>
  <Application>Microsoft Macintosh PowerPoint</Application>
  <PresentationFormat>Custom</PresentationFormat>
  <Paragraphs>249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Libre-Baskerville</vt:lpstr>
      <vt:lpstr>Lato</vt:lpstr>
      <vt:lpstr>Montserrat</vt:lpstr>
      <vt:lpstr>Arial</vt:lpstr>
      <vt:lpstr>Courier New</vt:lpstr>
      <vt:lpstr>Roboto</vt:lpstr>
      <vt:lpstr>Calibri Light</vt:lpstr>
      <vt:lpstr>Calibri</vt:lpstr>
      <vt:lpstr>Lato Light</vt:lpstr>
      <vt:lpstr>Alex Brush</vt:lpstr>
      <vt:lpstr>Josefin Sans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>Visme</dc:creator>
  <cp:lastModifiedBy/>
  <cp:revision>5</cp:revision>
  <dcterms:created xsi:type="dcterms:W3CDTF">2020-07-09T22:27:37Z</dcterms:created>
  <dcterms:modified xsi:type="dcterms:W3CDTF">2020-07-09T22:35:38Z</dcterms:modified>
</cp:coreProperties>
</file>